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300" r:id="rId2"/>
    <p:sldId id="288" r:id="rId3"/>
    <p:sldId id="325" r:id="rId4"/>
    <p:sldId id="326" r:id="rId5"/>
    <p:sldId id="298" r:id="rId6"/>
    <p:sldId id="327" r:id="rId7"/>
    <p:sldId id="304" r:id="rId8"/>
  </p:sldIdLst>
  <p:sldSz cx="12801600" cy="9601200" type="A3"/>
  <p:notesSz cx="6797675" cy="9928225"/>
  <p:defaultTextStyle>
    <a:defPPr>
      <a:defRPr lang="hu-HU"/>
    </a:defPPr>
    <a:lvl1pPr marL="0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41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284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926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568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209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850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493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135" algn="l" defTabSz="107528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1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74A"/>
    <a:srgbClr val="FAFAF8"/>
    <a:srgbClr val="FFC000"/>
    <a:srgbClr val="FF9900"/>
    <a:srgbClr val="0369AE"/>
    <a:srgbClr val="A1C490"/>
    <a:srgbClr val="CBCB00"/>
    <a:srgbClr val="BA8748"/>
    <a:srgbClr val="15C7C1"/>
    <a:srgbClr val="02A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66" autoAdjust="0"/>
  </p:normalViewPr>
  <p:slideViewPr>
    <p:cSldViewPr snapToGrid="0">
      <p:cViewPr varScale="1">
        <p:scale>
          <a:sx n="79" d="100"/>
          <a:sy n="79" d="100"/>
        </p:scale>
        <p:origin x="1626" y="78"/>
      </p:cViewPr>
      <p:guideLst>
        <p:guide orient="horz" pos="3001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log\Google%20Drive\C-OSS\PaP\PaP%202022\KPI\RFC7%20KPI%20PaP%20Capacity%20Volume%20TT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log\Google%20Drive\C-OSS\PaP\PaP%202022\KPI\RFC7%20KPI%20PaP%20Commercial%20Speed%20TT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hu-HU" sz="2400">
                <a:latin typeface="+mn-lt"/>
              </a:rPr>
              <a:t>K (km*days) published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j-ea"/>
              <a:cs typeface="+mj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0563957115009746"/>
          <c:y val="0.15036921921921922"/>
          <c:w val="0.88074444444444444"/>
          <c:h val="0.73238948948948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'KPI Publication'!$K$24</c:f>
              <c:strCache>
                <c:ptCount val="1"/>
                <c:pt idx="0">
                  <c:v>TT 2021</c:v>
                </c:pt>
              </c:strCache>
            </c:strRef>
          </c:tx>
          <c:spPr>
            <a:solidFill>
              <a:srgbClr val="A1C490"/>
            </a:solidFill>
            <a:ln>
              <a:noFill/>
            </a:ln>
            <a:effectLst/>
          </c:spPr>
          <c:invertIfNegative val="0"/>
          <c:cat>
            <c:strRef>
              <c:f>'KPI Publication'!$L$23:$S$23</c:f>
              <c:strCache>
                <c:ptCount val="8"/>
                <c:pt idx="0">
                  <c:v>DB Netz</c:v>
                </c:pt>
                <c:pt idx="1">
                  <c:v>SŽCZ</c:v>
                </c:pt>
                <c:pt idx="2">
                  <c:v>ŽSR</c:v>
                </c:pt>
                <c:pt idx="3">
                  <c:v>ÖBB</c:v>
                </c:pt>
                <c:pt idx="4">
                  <c:v>VPE</c:v>
                </c:pt>
                <c:pt idx="5">
                  <c:v>CFR</c:v>
                </c:pt>
                <c:pt idx="6">
                  <c:v>NRIC</c:v>
                </c:pt>
                <c:pt idx="7">
                  <c:v>OSE</c:v>
                </c:pt>
              </c:strCache>
            </c:strRef>
          </c:cat>
          <c:val>
            <c:numRef>
              <c:f>'KPI Publication'!$L$24:$S$24</c:f>
              <c:numCache>
                <c:formatCode>#,##0</c:formatCode>
                <c:ptCount val="8"/>
                <c:pt idx="0" formatCode="_-* #\ ##0\ _F_t_-;\-* #\ ##0\ _F_t_-;_-* &quot;-&quot;??\ _F_t_-;_-@_-">
                  <c:v>1881894.98</c:v>
                </c:pt>
                <c:pt idx="1">
                  <c:v>2459475</c:v>
                </c:pt>
                <c:pt idx="2">
                  <c:v>1351572</c:v>
                </c:pt>
                <c:pt idx="3">
                  <c:v>207494.56</c:v>
                </c:pt>
                <c:pt idx="4">
                  <c:v>5496003</c:v>
                </c:pt>
                <c:pt idx="5">
                  <c:v>4740655.92</c:v>
                </c:pt>
                <c:pt idx="6">
                  <c:v>1748998.16</c:v>
                </c:pt>
                <c:pt idx="7">
                  <c:v>470018.64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A-4B9A-B785-E235CB2AE9D5}"/>
            </c:ext>
          </c:extLst>
        </c:ser>
        <c:ser>
          <c:idx val="1"/>
          <c:order val="1"/>
          <c:tx>
            <c:strRef>
              <c:f>'KPI Publication'!$K$25</c:f>
              <c:strCache>
                <c:ptCount val="1"/>
                <c:pt idx="0">
                  <c:v>TT 2022</c:v>
                </c:pt>
              </c:strCache>
            </c:strRef>
          </c:tx>
          <c:spPr>
            <a:solidFill>
              <a:srgbClr val="25874A"/>
            </a:solidFill>
            <a:ln>
              <a:noFill/>
            </a:ln>
            <a:effectLst/>
          </c:spPr>
          <c:invertIfNegative val="0"/>
          <c:cat>
            <c:strRef>
              <c:f>'KPI Publication'!$L$23:$S$23</c:f>
              <c:strCache>
                <c:ptCount val="8"/>
                <c:pt idx="0">
                  <c:v>DB Netz</c:v>
                </c:pt>
                <c:pt idx="1">
                  <c:v>SŽCZ</c:v>
                </c:pt>
                <c:pt idx="2">
                  <c:v>ŽSR</c:v>
                </c:pt>
                <c:pt idx="3">
                  <c:v>ÖBB</c:v>
                </c:pt>
                <c:pt idx="4">
                  <c:v>VPE</c:v>
                </c:pt>
                <c:pt idx="5">
                  <c:v>CFR</c:v>
                </c:pt>
                <c:pt idx="6">
                  <c:v>NRIC</c:v>
                </c:pt>
                <c:pt idx="7">
                  <c:v>OSE</c:v>
                </c:pt>
              </c:strCache>
            </c:strRef>
          </c:cat>
          <c:val>
            <c:numRef>
              <c:f>'KPI Publication'!$L$25:$S$25</c:f>
              <c:numCache>
                <c:formatCode>#,##0</c:formatCode>
                <c:ptCount val="8"/>
                <c:pt idx="0" formatCode="_-* #\ ##0\ _F_t_-;\-* #\ ##0\ _F_t_-;_-* &quot;-&quot;??\ _F_t_-;_-@_-">
                  <c:v>4407640.7399999993</c:v>
                </c:pt>
                <c:pt idx="1">
                  <c:v>2517227.4400000004</c:v>
                </c:pt>
                <c:pt idx="2">
                  <c:v>1642448.0799999996</c:v>
                </c:pt>
                <c:pt idx="3">
                  <c:v>337359.00000000006</c:v>
                </c:pt>
                <c:pt idx="4">
                  <c:v>7368792.0600000042</c:v>
                </c:pt>
                <c:pt idx="5">
                  <c:v>5935325.7599999979</c:v>
                </c:pt>
                <c:pt idx="6">
                  <c:v>2462947.7599999993</c:v>
                </c:pt>
                <c:pt idx="7">
                  <c:v>471824.07999999996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A-4B9A-B785-E235CB2AE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5969968"/>
        <c:axId val="335963696"/>
      </c:barChart>
      <c:catAx>
        <c:axId val="33596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5963696"/>
        <c:crosses val="autoZero"/>
        <c:auto val="1"/>
        <c:lblAlgn val="ctr"/>
        <c:lblOffset val="100"/>
        <c:noMultiLvlLbl val="0"/>
      </c:catAx>
      <c:valAx>
        <c:axId val="33596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596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587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D1-424B-8978-80686A4FF26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D1-424B-8978-80686A4FF263}"/>
              </c:ext>
            </c:extLst>
          </c:dPt>
          <c:dPt>
            <c:idx val="2"/>
            <c:bubble3D val="0"/>
            <c:spPr>
              <a:solidFill>
                <a:srgbClr val="0369A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D1-424B-8978-80686A4FF26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D1-424B-8978-80686A4FF263}"/>
              </c:ext>
            </c:extLst>
          </c:dPt>
          <c:dLbls>
            <c:dLbl>
              <c:idx val="0"/>
              <c:layout>
                <c:manualLayout>
                  <c:x val="5.2211286089237823E-3"/>
                  <c:y val="-2.7620961171767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D1-424B-8978-80686A4FF263}"/>
                </c:ext>
              </c:extLst>
            </c:dLbl>
            <c:dLbl>
              <c:idx val="1"/>
              <c:layout>
                <c:manualLayout>
                  <c:x val="2.6438101487314086E-3"/>
                  <c:y val="1.5511356930174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1-424B-8978-80686A4FF263}"/>
                </c:ext>
              </c:extLst>
            </c:dLbl>
            <c:dLbl>
              <c:idx val="2"/>
              <c:layout>
                <c:manualLayout>
                  <c:x val="-2.2077169618499315E-2"/>
                  <c:y val="8.4104611504597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D1-424B-8978-80686A4FF263}"/>
                </c:ext>
              </c:extLst>
            </c:dLbl>
            <c:dLbl>
              <c:idx val="3"/>
              <c:layout>
                <c:manualLayout>
                  <c:x val="0.14611625910586051"/>
                  <c:y val="4.134548750253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D1-424B-8978-80686A4FF263}"/>
                </c:ext>
              </c:extLst>
            </c:dLbl>
            <c:numFmt formatCode="#,##0;[Red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'KPI Publication'!$L$28:$O$28</c:f>
              <c:strCache>
                <c:ptCount val="4"/>
                <c:pt idx="0">
                  <c:v>Offer published by RFC OEM</c:v>
                </c:pt>
                <c:pt idx="1">
                  <c:v>Common offer published by RFC NS-B</c:v>
                </c:pt>
                <c:pt idx="2">
                  <c:v>Common offer published by RFC RHD</c:v>
                </c:pt>
                <c:pt idx="3">
                  <c:v>Common offer published by RFC Amber</c:v>
                </c:pt>
              </c:strCache>
            </c:strRef>
          </c:cat>
          <c:val>
            <c:numRef>
              <c:f>'KPI Publication'!$L$29:$O$29</c:f>
              <c:numCache>
                <c:formatCode>#,##0</c:formatCode>
                <c:ptCount val="4"/>
                <c:pt idx="0">
                  <c:v>18427667.439999998</c:v>
                </c:pt>
                <c:pt idx="1">
                  <c:v>5263914.34</c:v>
                </c:pt>
                <c:pt idx="2">
                  <c:v>276927.72000000003</c:v>
                </c:pt>
                <c:pt idx="3">
                  <c:v>1175055.4200000002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D1-424B-8978-80686A4FF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489063867016642E-2"/>
          <c:y val="0.86540723638217476"/>
          <c:w val="0.95768853893263339"/>
          <c:h val="0.11372539350900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'Published KPI'!$D$5:$E$5</c:f>
              <c:strCache>
                <c:ptCount val="1"/>
                <c:pt idx="0">
                  <c:v>North-South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</c:spPr>
          <c:invertIfNegative val="0"/>
          <c:cat>
            <c:strRef>
              <c:f>'Published KPI'!$A$7:$A$16</c:f>
              <c:strCache>
                <c:ptCount val="10"/>
                <c:pt idx="0">
                  <c:v>Bremerhaven - Ferencváros</c:v>
                </c:pt>
                <c:pt idx="1">
                  <c:v>Rostock - Curtici</c:v>
                </c:pt>
                <c:pt idx="2">
                  <c:v>Kolín - Wien Zvbf</c:v>
                </c:pt>
                <c:pt idx="3">
                  <c:v>Praha - Bratislava</c:v>
                </c:pt>
                <c:pt idx="4">
                  <c:v>Wien - Curtici</c:v>
                </c:pt>
                <c:pt idx="5">
                  <c:v>Ferencváros - Craiova via Timisoara</c:v>
                </c:pt>
                <c:pt idx="6">
                  <c:v>Ferencváros - Craiova via Simeria</c:v>
                </c:pt>
                <c:pt idx="7">
                  <c:v>Craiova - Svilengrad via Ruse</c:v>
                </c:pt>
                <c:pt idx="8">
                  <c:v>Craiova - Svilengrad via Vidin</c:v>
                </c:pt>
                <c:pt idx="9">
                  <c:v>Craiova - Piraeus via Ruse</c:v>
                </c:pt>
              </c:strCache>
            </c:strRef>
          </c:cat>
          <c:val>
            <c:numRef>
              <c:f>'Published KPI'!$E$7:$E$16</c:f>
              <c:numCache>
                <c:formatCode>0</c:formatCode>
                <c:ptCount val="10"/>
                <c:pt idx="0">
                  <c:v>43.665605095541395</c:v>
                </c:pt>
                <c:pt idx="1">
                  <c:v>36.791616248919617</c:v>
                </c:pt>
                <c:pt idx="2">
                  <c:v>50.169902912621303</c:v>
                </c:pt>
                <c:pt idx="3">
                  <c:v>44.56830601092895</c:v>
                </c:pt>
                <c:pt idx="4">
                  <c:v>32.296127562642376</c:v>
                </c:pt>
                <c:pt idx="5">
                  <c:v>21.952623165237611</c:v>
                </c:pt>
                <c:pt idx="6">
                  <c:v>18.3080824088748</c:v>
                </c:pt>
                <c:pt idx="7">
                  <c:v>29.892806324110676</c:v>
                </c:pt>
                <c:pt idx="8">
                  <c:v>28.005517241379305</c:v>
                </c:pt>
                <c:pt idx="9">
                  <c:v>27.548307692307699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E8-4B2D-8324-D1A6EB952F79}"/>
            </c:ext>
          </c:extLst>
        </c:ser>
        <c:ser>
          <c:idx val="2"/>
          <c:order val="1"/>
          <c:tx>
            <c:strRef>
              <c:f>'Published KPI'!$F$5:$G$5</c:f>
              <c:strCache>
                <c:ptCount val="1"/>
                <c:pt idx="0">
                  <c:v>South-North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'Published KPI'!$A$7:$A$16</c:f>
              <c:strCache>
                <c:ptCount val="10"/>
                <c:pt idx="0">
                  <c:v>Bremerhaven - Ferencváros</c:v>
                </c:pt>
                <c:pt idx="1">
                  <c:v>Rostock - Curtici</c:v>
                </c:pt>
                <c:pt idx="2">
                  <c:v>Kolín - Wien Zvbf</c:v>
                </c:pt>
                <c:pt idx="3">
                  <c:v>Praha - Bratislava</c:v>
                </c:pt>
                <c:pt idx="4">
                  <c:v>Wien - Curtici</c:v>
                </c:pt>
                <c:pt idx="5">
                  <c:v>Ferencváros - Craiova via Timisoara</c:v>
                </c:pt>
                <c:pt idx="6">
                  <c:v>Ferencváros - Craiova via Simeria</c:v>
                </c:pt>
                <c:pt idx="7">
                  <c:v>Craiova - Svilengrad via Ruse</c:v>
                </c:pt>
                <c:pt idx="8">
                  <c:v>Craiova - Svilengrad via Vidin</c:v>
                </c:pt>
                <c:pt idx="9">
                  <c:v>Craiova - Piraeus via Ruse</c:v>
                </c:pt>
              </c:strCache>
            </c:strRef>
          </c:cat>
          <c:val>
            <c:numRef>
              <c:f>'Published KPI'!$G$7:$G$16</c:f>
              <c:numCache>
                <c:formatCode>0</c:formatCode>
                <c:ptCount val="10"/>
                <c:pt idx="0">
                  <c:v>42.757796257796265</c:v>
                </c:pt>
                <c:pt idx="1">
                  <c:v>41.815225933202363</c:v>
                </c:pt>
                <c:pt idx="2">
                  <c:v>36.073298429319372</c:v>
                </c:pt>
                <c:pt idx="3">
                  <c:v>39.400966183574887</c:v>
                </c:pt>
                <c:pt idx="4">
                  <c:v>31.126234906695942</c:v>
                </c:pt>
                <c:pt idx="5">
                  <c:v>17.595340710541642</c:v>
                </c:pt>
                <c:pt idx="6">
                  <c:v>17.963214714114354</c:v>
                </c:pt>
                <c:pt idx="7">
                  <c:v>28.932211170619738</c:v>
                </c:pt>
                <c:pt idx="8">
                  <c:v>27.437837837837836</c:v>
                </c:pt>
                <c:pt idx="9">
                  <c:v>23.224902723735408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E8-4B2D-8324-D1A6EB952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478464"/>
        <c:axId val="331357984"/>
      </c:barChart>
      <c:catAx>
        <c:axId val="33047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331357984"/>
        <c:crosses val="autoZero"/>
        <c:auto val="1"/>
        <c:lblAlgn val="ctr"/>
        <c:lblOffset val="100"/>
        <c:noMultiLvlLbl val="0"/>
      </c:catAx>
      <c:valAx>
        <c:axId val="33135798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330478464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86654469350230179"/>
          <c:y val="0.80856549594942073"/>
          <c:w val="0.11949478750496173"/>
          <c:h val="0.11307211566803808"/>
        </c:manualLayout>
      </c:layout>
      <c:overlay val="0"/>
      <c:txPr>
        <a:bodyPr/>
        <a:lstStyle/>
        <a:p>
          <a:pPr>
            <a:defRPr sz="12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9C67-1CE6-42C0-9DBB-BEEB4F14040E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16EB5-9801-4796-B143-AE5183D04EA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32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16EB5-9801-4796-B143-AE5183D04EA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73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16EB5-9801-4796-B143-AE5183D04EA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21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16EB5-9801-4796-B143-AE5183D04EA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2141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316EB5-9801-4796-B143-AE5183D04EA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65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16EB5-9801-4796-B143-AE5183D04EA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77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16EB5-9801-4796-B143-AE5183D04EA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14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460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59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340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145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79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040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02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591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725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06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1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B7282-CBB0-4ABD-8B45-8DED39FD8C6C}" type="datetimeFigureOut">
              <a:rPr lang="hu-HU" smtClean="0"/>
              <a:t>2021. 04. 14.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F911-AF71-4843-A525-F993FBBDA3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9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ne.eu/rail-freight-corridors/rfc-kpi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9131474"/>
            <a:ext cx="12801600" cy="468000"/>
          </a:xfrm>
          <a:prstGeom prst="rect">
            <a:avLst/>
          </a:prstGeom>
          <a:solidFill>
            <a:srgbClr val="238C3D"/>
          </a:solidFill>
          <a:ln>
            <a:solidFill>
              <a:srgbClr val="23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0" y="1"/>
            <a:ext cx="12801600" cy="468000"/>
          </a:xfrm>
          <a:prstGeom prst="rect">
            <a:avLst/>
          </a:prstGeom>
          <a:solidFill>
            <a:srgbClr val="238C3D"/>
          </a:solidFill>
          <a:ln>
            <a:solidFill>
              <a:srgbClr val="23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2270586" y="4809389"/>
            <a:ext cx="8278834" cy="130294"/>
          </a:xfrm>
          <a:prstGeom prst="rect">
            <a:avLst/>
          </a:prstGeom>
          <a:gradFill>
            <a:gsLst>
              <a:gs pos="0">
                <a:srgbClr val="1DC85C"/>
              </a:gs>
              <a:gs pos="50000">
                <a:srgbClr val="107F30"/>
              </a:gs>
              <a:gs pos="61000">
                <a:srgbClr val="0C7028"/>
              </a:gs>
              <a:gs pos="100000">
                <a:srgbClr val="033B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2648955" y="4194898"/>
            <a:ext cx="7522095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Information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hu-H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about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kapacity </a:t>
            </a:r>
            <a:r>
              <a:rPr lang="hu-H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kpis</a:t>
            </a:r>
            <a:endParaRPr 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3742039" y="4955107"/>
            <a:ext cx="5777742" cy="994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Advisory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hu-H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groups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14</a:t>
            </a:r>
            <a:r>
              <a:rPr lang="hu-HU" sz="2400" cap="none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th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April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/>
              </a:rPr>
              <a:t>2021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126252" y="8732605"/>
            <a:ext cx="2549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238C3D"/>
                </a:solidFill>
              </a:rPr>
              <a:t>www.rfc7.com | </a:t>
            </a:r>
            <a:r>
              <a:rPr lang="hu-HU" sz="1400" dirty="0" err="1">
                <a:solidFill>
                  <a:srgbClr val="238C3D"/>
                </a:solidFill>
              </a:rPr>
              <a:t>coss</a:t>
            </a:r>
            <a:r>
              <a:rPr lang="hu-HU" sz="1400" dirty="0">
                <a:solidFill>
                  <a:srgbClr val="238C3D"/>
                </a:solidFill>
              </a:rPr>
              <a:t>@rfc7.com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C3707B5-34FA-42AB-ADA6-0C0C2273D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9" y="2824301"/>
            <a:ext cx="38028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0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831649" y="9154616"/>
            <a:ext cx="2743200" cy="365125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0" dirty="0">
                <a:solidFill>
                  <a:srgbClr val="898989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" y="0"/>
            <a:ext cx="334433" cy="9601200"/>
          </a:xfrm>
          <a:prstGeom prst="rect">
            <a:avLst/>
          </a:prstGeom>
          <a:solidFill>
            <a:srgbClr val="1D8A3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06" name="Textplatzhalter 3"/>
          <p:cNvSpPr txBox="1">
            <a:spLocks/>
          </p:cNvSpPr>
          <p:nvPr/>
        </p:nvSpPr>
        <p:spPr>
          <a:xfrm>
            <a:off x="657902" y="419670"/>
            <a:ext cx="11265874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Pre-arranged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Paths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offer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for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timetable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2022</a:t>
            </a:r>
            <a:endParaRPr kumimoji="0" lang="de-DE" sz="2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5438" y="863695"/>
            <a:ext cx="11546200" cy="176509"/>
          </a:xfrm>
          <a:prstGeom prst="rect">
            <a:avLst/>
          </a:prstGeom>
          <a:gradFill>
            <a:gsLst>
              <a:gs pos="0">
                <a:srgbClr val="1DC85C"/>
              </a:gs>
              <a:gs pos="50000">
                <a:srgbClr val="107F30"/>
              </a:gs>
              <a:gs pos="61000">
                <a:srgbClr val="0C7028"/>
              </a:gs>
              <a:gs pos="100000">
                <a:srgbClr val="033B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25B4B629-0212-4940-9397-53147BA0D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37" y="265296"/>
            <a:ext cx="1620000" cy="459923"/>
          </a:xfrm>
          <a:prstGeom prst="rect">
            <a:avLst/>
          </a:prstGeom>
        </p:spPr>
      </p:pic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3B76DC5E-901E-43E0-8BFC-496CCB164F08}"/>
              </a:ext>
            </a:extLst>
          </p:cNvPr>
          <p:cNvGrpSpPr/>
          <p:nvPr/>
        </p:nvGrpSpPr>
        <p:grpSpPr>
          <a:xfrm>
            <a:off x="5395944" y="1814184"/>
            <a:ext cx="6795036" cy="7560000"/>
            <a:chOff x="5821504" y="1932190"/>
            <a:chExt cx="6795036" cy="7560000"/>
          </a:xfrm>
        </p:grpSpPr>
        <p:grpSp>
          <p:nvGrpSpPr>
            <p:cNvPr id="1282" name="Csoportba foglalás 1281"/>
            <p:cNvGrpSpPr/>
            <p:nvPr/>
          </p:nvGrpSpPr>
          <p:grpSpPr>
            <a:xfrm>
              <a:off x="5821504" y="1932190"/>
              <a:ext cx="6795036" cy="7560000"/>
              <a:chOff x="5889744" y="1195198"/>
              <a:chExt cx="6795036" cy="7560000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744" y="1195198"/>
                <a:ext cx="6795036" cy="7560000"/>
              </a:xfrm>
              <a:prstGeom prst="rect">
                <a:avLst/>
              </a:prstGeom>
            </p:spPr>
          </p:pic>
          <p:cxnSp>
            <p:nvCxnSpPr>
              <p:cNvPr id="9" name="Egyenes összekötő nyíllal 8"/>
              <p:cNvCxnSpPr/>
              <p:nvPr/>
            </p:nvCxnSpPr>
            <p:spPr>
              <a:xfrm>
                <a:off x="7618926" y="1481874"/>
                <a:ext cx="833857" cy="1881516"/>
              </a:xfrm>
              <a:prstGeom prst="straightConnector1">
                <a:avLst/>
              </a:prstGeom>
              <a:ln w="63500">
                <a:solidFill>
                  <a:srgbClr val="25874A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Egyenes összekötő nyíllal 1252"/>
              <p:cNvCxnSpPr/>
              <p:nvPr/>
            </p:nvCxnSpPr>
            <p:spPr>
              <a:xfrm>
                <a:off x="6827520" y="1682496"/>
                <a:ext cx="1440576" cy="1341215"/>
              </a:xfrm>
              <a:prstGeom prst="straightConnector1">
                <a:avLst/>
              </a:prstGeom>
              <a:ln w="63500">
                <a:solidFill>
                  <a:srgbClr val="25874A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Egyenes összekötő nyíllal 1253"/>
              <p:cNvCxnSpPr/>
              <p:nvPr/>
            </p:nvCxnSpPr>
            <p:spPr>
              <a:xfrm>
                <a:off x="6372914" y="1786868"/>
                <a:ext cx="1371837" cy="762095"/>
              </a:xfrm>
              <a:prstGeom prst="straightConnector1">
                <a:avLst/>
              </a:prstGeom>
              <a:ln w="63500">
                <a:solidFill>
                  <a:srgbClr val="25874A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7" name="Szabadkézi sokszög 1256"/>
              <p:cNvSpPr/>
              <p:nvPr/>
            </p:nvSpPr>
            <p:spPr>
              <a:xfrm>
                <a:off x="8497824" y="3401568"/>
                <a:ext cx="1755648" cy="1475232"/>
              </a:xfrm>
              <a:custGeom>
                <a:avLst/>
                <a:gdLst>
                  <a:gd name="connsiteX0" fmla="*/ 0 w 1219200"/>
                  <a:gd name="connsiteY0" fmla="*/ 0 h 902208"/>
                  <a:gd name="connsiteX1" fmla="*/ 60960 w 1219200"/>
                  <a:gd name="connsiteY1" fmla="*/ 219456 h 902208"/>
                  <a:gd name="connsiteX2" fmla="*/ 658368 w 1219200"/>
                  <a:gd name="connsiteY2" fmla="*/ 512064 h 902208"/>
                  <a:gd name="connsiteX3" fmla="*/ 1219200 w 1219200"/>
                  <a:gd name="connsiteY3" fmla="*/ 902208 h 902208"/>
                  <a:gd name="connsiteX0" fmla="*/ 0 w 1219200"/>
                  <a:gd name="connsiteY0" fmla="*/ 0 h 902208"/>
                  <a:gd name="connsiteX1" fmla="*/ 658368 w 1219200"/>
                  <a:gd name="connsiteY1" fmla="*/ 512064 h 902208"/>
                  <a:gd name="connsiteX2" fmla="*/ 1219200 w 1219200"/>
                  <a:gd name="connsiteY2" fmla="*/ 902208 h 902208"/>
                  <a:gd name="connsiteX0" fmla="*/ 0 w 1755648"/>
                  <a:gd name="connsiteY0" fmla="*/ 0 h 1475232"/>
                  <a:gd name="connsiteX1" fmla="*/ 1194816 w 1755648"/>
                  <a:gd name="connsiteY1" fmla="*/ 1085088 h 1475232"/>
                  <a:gd name="connsiteX2" fmla="*/ 1755648 w 1755648"/>
                  <a:gd name="connsiteY2" fmla="*/ 1475232 h 1475232"/>
                  <a:gd name="connsiteX0" fmla="*/ 0 w 1755648"/>
                  <a:gd name="connsiteY0" fmla="*/ 0 h 1475232"/>
                  <a:gd name="connsiteX1" fmla="*/ 1194816 w 1755648"/>
                  <a:gd name="connsiteY1" fmla="*/ 1085088 h 1475232"/>
                  <a:gd name="connsiteX2" fmla="*/ 1755648 w 1755648"/>
                  <a:gd name="connsiteY2" fmla="*/ 1475232 h 1475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5648" h="1475232">
                    <a:moveTo>
                      <a:pt x="0" y="0"/>
                    </a:moveTo>
                    <a:cubicBezTo>
                      <a:pt x="520192" y="532384"/>
                      <a:pt x="796544" y="723392"/>
                      <a:pt x="1194816" y="1085088"/>
                    </a:cubicBezTo>
                    <a:lnTo>
                      <a:pt x="1755648" y="1475232"/>
                    </a:lnTo>
                  </a:path>
                </a:pathLst>
              </a:custGeom>
              <a:noFill/>
              <a:ln w="63500">
                <a:solidFill>
                  <a:srgbClr val="258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259" name="Egyenes összekötő 1258"/>
              <p:cNvCxnSpPr/>
              <p:nvPr/>
            </p:nvCxnSpPr>
            <p:spPr>
              <a:xfrm flipH="1">
                <a:off x="8929711" y="3967228"/>
                <a:ext cx="80177" cy="449771"/>
              </a:xfrm>
              <a:prstGeom prst="line">
                <a:avLst/>
              </a:prstGeom>
              <a:ln w="63500">
                <a:solidFill>
                  <a:srgbClr val="258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5" name="Egyenes összekötő 1264"/>
              <p:cNvCxnSpPr>
                <a:endCxn id="1257" idx="1"/>
              </p:cNvCxnSpPr>
              <p:nvPr/>
            </p:nvCxnSpPr>
            <p:spPr>
              <a:xfrm>
                <a:off x="8929711" y="4370585"/>
                <a:ext cx="762929" cy="116071"/>
              </a:xfrm>
              <a:prstGeom prst="line">
                <a:avLst/>
              </a:prstGeom>
              <a:ln w="63500">
                <a:solidFill>
                  <a:srgbClr val="2587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Szabadkézi sokszög 1271"/>
              <p:cNvSpPr/>
              <p:nvPr/>
            </p:nvSpPr>
            <p:spPr>
              <a:xfrm>
                <a:off x="10277856" y="4925568"/>
                <a:ext cx="791420" cy="3213917"/>
              </a:xfrm>
              <a:custGeom>
                <a:avLst/>
                <a:gdLst>
                  <a:gd name="connsiteX0" fmla="*/ 0 w 743712"/>
                  <a:gd name="connsiteY0" fmla="*/ 0 h 3182112"/>
                  <a:gd name="connsiteX1" fmla="*/ 731520 w 743712"/>
                  <a:gd name="connsiteY1" fmla="*/ 853440 h 3182112"/>
                  <a:gd name="connsiteX2" fmla="*/ 268224 w 743712"/>
                  <a:gd name="connsiteY2" fmla="*/ 2791968 h 3182112"/>
                  <a:gd name="connsiteX3" fmla="*/ 743712 w 743712"/>
                  <a:gd name="connsiteY3" fmla="*/ 3182112 h 3182112"/>
                  <a:gd name="connsiteX0" fmla="*/ 0 w 791420"/>
                  <a:gd name="connsiteY0" fmla="*/ 0 h 3213917"/>
                  <a:gd name="connsiteX1" fmla="*/ 731520 w 791420"/>
                  <a:gd name="connsiteY1" fmla="*/ 853440 h 3213917"/>
                  <a:gd name="connsiteX2" fmla="*/ 268224 w 791420"/>
                  <a:gd name="connsiteY2" fmla="*/ 2791968 h 3213917"/>
                  <a:gd name="connsiteX3" fmla="*/ 791420 w 791420"/>
                  <a:gd name="connsiteY3" fmla="*/ 3213917 h 3213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420" h="3213917">
                    <a:moveTo>
                      <a:pt x="0" y="0"/>
                    </a:moveTo>
                    <a:lnTo>
                      <a:pt x="731520" y="853440"/>
                    </a:lnTo>
                    <a:lnTo>
                      <a:pt x="268224" y="2791968"/>
                    </a:lnTo>
                    <a:lnTo>
                      <a:pt x="791420" y="3213917"/>
                    </a:lnTo>
                  </a:path>
                </a:pathLst>
              </a:custGeom>
              <a:noFill/>
              <a:ln w="63500">
                <a:solidFill>
                  <a:srgbClr val="25874A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4" name="Szabadkézi sokszög 1273"/>
              <p:cNvSpPr/>
              <p:nvPr/>
            </p:nvSpPr>
            <p:spPr>
              <a:xfrm>
                <a:off x="11399520" y="5730240"/>
                <a:ext cx="633984" cy="963168"/>
              </a:xfrm>
              <a:custGeom>
                <a:avLst/>
                <a:gdLst>
                  <a:gd name="connsiteX0" fmla="*/ 0 w 999744"/>
                  <a:gd name="connsiteY0" fmla="*/ 0 h 890016"/>
                  <a:gd name="connsiteX1" fmla="*/ 999744 w 999744"/>
                  <a:gd name="connsiteY1" fmla="*/ 377952 h 890016"/>
                  <a:gd name="connsiteX2" fmla="*/ 670560 w 999744"/>
                  <a:gd name="connsiteY2" fmla="*/ 890016 h 890016"/>
                  <a:gd name="connsiteX0" fmla="*/ 0 w 633984"/>
                  <a:gd name="connsiteY0" fmla="*/ 0 h 963168"/>
                  <a:gd name="connsiteX1" fmla="*/ 633984 w 633984"/>
                  <a:gd name="connsiteY1" fmla="*/ 451104 h 963168"/>
                  <a:gd name="connsiteX2" fmla="*/ 304800 w 633984"/>
                  <a:gd name="connsiteY2" fmla="*/ 963168 h 96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3984" h="963168">
                    <a:moveTo>
                      <a:pt x="0" y="0"/>
                    </a:moveTo>
                    <a:lnTo>
                      <a:pt x="633984" y="451104"/>
                    </a:lnTo>
                    <a:lnTo>
                      <a:pt x="304800" y="963168"/>
                    </a:lnTo>
                  </a:path>
                </a:pathLst>
              </a:custGeom>
              <a:noFill/>
              <a:ln w="63500">
                <a:solidFill>
                  <a:srgbClr val="2587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5" name="Szabadkézi sokszög 1274"/>
              <p:cNvSpPr/>
              <p:nvPr/>
            </p:nvSpPr>
            <p:spPr>
              <a:xfrm>
                <a:off x="11021568" y="5681472"/>
                <a:ext cx="1365504" cy="109728"/>
              </a:xfrm>
              <a:custGeom>
                <a:avLst/>
                <a:gdLst>
                  <a:gd name="connsiteX0" fmla="*/ 0 w 1365504"/>
                  <a:gd name="connsiteY0" fmla="*/ 73152 h 109728"/>
                  <a:gd name="connsiteX1" fmla="*/ 633984 w 1365504"/>
                  <a:gd name="connsiteY1" fmla="*/ 0 h 109728"/>
                  <a:gd name="connsiteX2" fmla="*/ 1365504 w 1365504"/>
                  <a:gd name="connsiteY2" fmla="*/ 109728 h 10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504" h="109728">
                    <a:moveTo>
                      <a:pt x="0" y="73152"/>
                    </a:moveTo>
                    <a:lnTo>
                      <a:pt x="633984" y="0"/>
                    </a:lnTo>
                    <a:lnTo>
                      <a:pt x="1365504" y="109728"/>
                    </a:lnTo>
                  </a:path>
                </a:pathLst>
              </a:custGeom>
              <a:noFill/>
              <a:ln w="63500">
                <a:solidFill>
                  <a:srgbClr val="25874A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cxnSp>
            <p:nvCxnSpPr>
              <p:cNvPr id="1277" name="Egyenes összekötő nyíllal 1276"/>
              <p:cNvCxnSpPr/>
              <p:nvPr/>
            </p:nvCxnSpPr>
            <p:spPr>
              <a:xfrm>
                <a:off x="10877581" y="6334366"/>
                <a:ext cx="1155923" cy="514032"/>
              </a:xfrm>
              <a:prstGeom prst="straightConnector1">
                <a:avLst/>
              </a:prstGeom>
              <a:ln w="63500">
                <a:solidFill>
                  <a:srgbClr val="25874A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0" name="Ellipszis 1279"/>
              <p:cNvSpPr/>
              <p:nvPr/>
            </p:nvSpPr>
            <p:spPr>
              <a:xfrm>
                <a:off x="8846424" y="4276391"/>
                <a:ext cx="180000" cy="180000"/>
              </a:xfrm>
              <a:prstGeom prst="ellipse">
                <a:avLst/>
              </a:prstGeom>
              <a:solidFill>
                <a:srgbClr val="25874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5" name="Ellipszis 1254"/>
              <p:cNvSpPr/>
              <p:nvPr/>
            </p:nvSpPr>
            <p:spPr>
              <a:xfrm>
                <a:off x="8929711" y="3837581"/>
                <a:ext cx="180000" cy="180000"/>
              </a:xfrm>
              <a:prstGeom prst="ellipse">
                <a:avLst/>
              </a:prstGeom>
              <a:solidFill>
                <a:srgbClr val="25874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7" name="Ellipszis 1246"/>
              <p:cNvSpPr/>
              <p:nvPr/>
            </p:nvSpPr>
            <p:spPr>
              <a:xfrm>
                <a:off x="8387167" y="3298558"/>
                <a:ext cx="180000" cy="180000"/>
              </a:xfrm>
              <a:prstGeom prst="ellipse">
                <a:avLst/>
              </a:prstGeom>
              <a:solidFill>
                <a:srgbClr val="25874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9" name="Ellipszis 1248"/>
              <p:cNvSpPr/>
              <p:nvPr/>
            </p:nvSpPr>
            <p:spPr>
              <a:xfrm>
                <a:off x="10167199" y="4800600"/>
                <a:ext cx="180000" cy="180000"/>
              </a:xfrm>
              <a:prstGeom prst="ellipse">
                <a:avLst/>
              </a:prstGeom>
              <a:solidFill>
                <a:srgbClr val="25874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0" name="Ellipszis 1249"/>
              <p:cNvSpPr/>
              <p:nvPr/>
            </p:nvSpPr>
            <p:spPr>
              <a:xfrm>
                <a:off x="10910911" y="5675998"/>
                <a:ext cx="180000" cy="180000"/>
              </a:xfrm>
              <a:prstGeom prst="ellipse">
                <a:avLst/>
              </a:prstGeom>
              <a:solidFill>
                <a:srgbClr val="25874A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89" name="Ellipszis 1288"/>
            <p:cNvSpPr/>
            <p:nvPr/>
          </p:nvSpPr>
          <p:spPr>
            <a:xfrm>
              <a:off x="11540987" y="7356963"/>
              <a:ext cx="180000" cy="180000"/>
            </a:xfrm>
            <a:prstGeom prst="ellipse">
              <a:avLst/>
            </a:prstGeom>
            <a:solidFill>
              <a:srgbClr val="25874A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92" name="Ellipszis 1291"/>
            <p:cNvSpPr/>
            <p:nvPr/>
          </p:nvSpPr>
          <p:spPr>
            <a:xfrm>
              <a:off x="9528317" y="5149040"/>
              <a:ext cx="180000" cy="180000"/>
            </a:xfrm>
            <a:prstGeom prst="ellipse">
              <a:avLst/>
            </a:prstGeom>
            <a:solidFill>
              <a:srgbClr val="25874A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37" name="Egyenes összekötő nyíllal 36">
              <a:extLst>
                <a:ext uri="{FF2B5EF4-FFF2-40B4-BE49-F238E27FC236}">
                  <a16:creationId xmlns:a16="http://schemas.microsoft.com/office/drawing/2014/main" id="{E3E1E12E-6382-4098-A8FE-924CADD9226C}"/>
                </a:ext>
              </a:extLst>
            </p:cNvPr>
            <p:cNvCxnSpPr>
              <a:cxnSpLocks/>
              <a:endCxn id="1275" idx="1"/>
            </p:cNvCxnSpPr>
            <p:nvPr/>
          </p:nvCxnSpPr>
          <p:spPr>
            <a:xfrm flipH="1">
              <a:off x="11587312" y="6029558"/>
              <a:ext cx="528190" cy="388906"/>
            </a:xfrm>
            <a:prstGeom prst="straightConnector1">
              <a:avLst/>
            </a:prstGeom>
            <a:ln w="63500">
              <a:solidFill>
                <a:srgbClr val="25874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nyíllal 40">
              <a:extLst>
                <a:ext uri="{FF2B5EF4-FFF2-40B4-BE49-F238E27FC236}">
                  <a16:creationId xmlns:a16="http://schemas.microsoft.com/office/drawing/2014/main" id="{95160E3D-E6C1-4362-89A0-F567B279C426}"/>
                </a:ext>
              </a:extLst>
            </p:cNvPr>
            <p:cNvCxnSpPr>
              <a:cxnSpLocks/>
            </p:cNvCxnSpPr>
            <p:nvPr/>
          </p:nvCxnSpPr>
          <p:spPr>
            <a:xfrm>
              <a:off x="7865087" y="4799503"/>
              <a:ext cx="968250" cy="293966"/>
            </a:xfrm>
            <a:prstGeom prst="straightConnector1">
              <a:avLst/>
            </a:prstGeom>
            <a:ln w="63500">
              <a:solidFill>
                <a:srgbClr val="25874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nyíllal 43">
              <a:extLst>
                <a:ext uri="{FF2B5EF4-FFF2-40B4-BE49-F238E27FC236}">
                  <a16:creationId xmlns:a16="http://schemas.microsoft.com/office/drawing/2014/main" id="{AD4EC5D2-045C-49A2-8265-F1787D8F3B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08317" y="5266431"/>
              <a:ext cx="807816" cy="113160"/>
            </a:xfrm>
            <a:prstGeom prst="straightConnector1">
              <a:avLst/>
            </a:prstGeom>
            <a:ln w="63500">
              <a:solidFill>
                <a:srgbClr val="25874A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60C62932-C793-4417-9E77-E4D66D54AC68}"/>
                </a:ext>
              </a:extLst>
            </p:cNvPr>
            <p:cNvSpPr/>
            <p:nvPr/>
          </p:nvSpPr>
          <p:spPr>
            <a:xfrm>
              <a:off x="10717922" y="6985196"/>
              <a:ext cx="180000" cy="180000"/>
            </a:xfrm>
            <a:prstGeom prst="ellipse">
              <a:avLst/>
            </a:prstGeom>
            <a:solidFill>
              <a:srgbClr val="25874A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4E5FB11B-B6C2-433D-BF4F-D8EAE7C41834}"/>
              </a:ext>
            </a:extLst>
          </p:cNvPr>
          <p:cNvGrpSpPr/>
          <p:nvPr/>
        </p:nvGrpSpPr>
        <p:grpSpPr>
          <a:xfrm>
            <a:off x="772681" y="4287110"/>
            <a:ext cx="3637812" cy="5050068"/>
            <a:chOff x="663701" y="4173793"/>
            <a:chExt cx="3637812" cy="5050068"/>
          </a:xfrm>
        </p:grpSpPr>
        <p:sp>
          <p:nvSpPr>
            <p:cNvPr id="38" name="Sávnyíl 37">
              <a:extLst>
                <a:ext uri="{FF2B5EF4-FFF2-40B4-BE49-F238E27FC236}">
                  <a16:creationId xmlns:a16="http://schemas.microsoft.com/office/drawing/2014/main" id="{A54CD94E-0D19-48A0-A5B6-99D0FF8A7A0D}"/>
                </a:ext>
              </a:extLst>
            </p:cNvPr>
            <p:cNvSpPr/>
            <p:nvPr/>
          </p:nvSpPr>
          <p:spPr>
            <a:xfrm rot="5400000">
              <a:off x="1762613" y="3074892"/>
              <a:ext cx="1440000" cy="3637801"/>
            </a:xfrm>
            <a:prstGeom prst="chevron">
              <a:avLst>
                <a:gd name="adj" fmla="val 2575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1D8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000" dirty="0" err="1">
                  <a:solidFill>
                    <a:schemeClr val="tx1"/>
                  </a:solidFill>
                </a:rPr>
                <a:t>PaPs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uploaded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to</a:t>
              </a:r>
              <a:r>
                <a:rPr lang="hu-HU" sz="2000" dirty="0">
                  <a:solidFill>
                    <a:schemeClr val="tx1"/>
                  </a:solidFill>
                </a:rPr>
                <a:t> PCS </a:t>
              </a:r>
              <a:r>
                <a:rPr lang="hu-HU" sz="2000" dirty="0" err="1">
                  <a:solidFill>
                    <a:schemeClr val="tx1"/>
                  </a:solidFill>
                </a:rPr>
                <a:t>on</a:t>
              </a:r>
              <a:r>
                <a:rPr lang="hu-HU" sz="2000" dirty="0">
                  <a:solidFill>
                    <a:schemeClr val="tx1"/>
                  </a:solidFill>
                </a:rPr>
                <a:t> 11</a:t>
              </a:r>
              <a:r>
                <a:rPr lang="hu-HU" sz="2000" baseline="30000" dirty="0">
                  <a:solidFill>
                    <a:schemeClr val="tx1"/>
                  </a:solidFill>
                </a:rPr>
                <a:t>th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January</a:t>
              </a:r>
              <a:r>
                <a:rPr lang="hu-HU" sz="2000" dirty="0">
                  <a:solidFill>
                    <a:schemeClr val="tx1"/>
                  </a:solidFill>
                </a:rPr>
                <a:t> (X-11).</a:t>
              </a:r>
            </a:p>
          </p:txBody>
        </p:sp>
        <p:sp>
          <p:nvSpPr>
            <p:cNvPr id="39" name="Sávnyíl 38">
              <a:extLst>
                <a:ext uri="{FF2B5EF4-FFF2-40B4-BE49-F238E27FC236}">
                  <a16:creationId xmlns:a16="http://schemas.microsoft.com/office/drawing/2014/main" id="{96C7C57E-6189-45C3-AD59-1C31994B9F73}"/>
                </a:ext>
              </a:extLst>
            </p:cNvPr>
            <p:cNvSpPr/>
            <p:nvPr/>
          </p:nvSpPr>
          <p:spPr>
            <a:xfrm rot="5400000">
              <a:off x="1762608" y="4278247"/>
              <a:ext cx="1440000" cy="3637801"/>
            </a:xfrm>
            <a:prstGeom prst="chevron">
              <a:avLst>
                <a:gd name="adj" fmla="val 25758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1D8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000" dirty="0">
                  <a:solidFill>
                    <a:schemeClr val="tx1"/>
                  </a:solidFill>
                </a:rPr>
                <a:t>2 </a:t>
              </a:r>
              <a:r>
                <a:rPr lang="hu-HU" sz="2000" dirty="0" err="1">
                  <a:solidFill>
                    <a:schemeClr val="tx1"/>
                  </a:solidFill>
                </a:rPr>
                <a:t>week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period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for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fine-tuning</a:t>
              </a:r>
              <a:r>
                <a:rPr lang="hu-HU" sz="2000" dirty="0">
                  <a:solidFill>
                    <a:schemeClr val="tx1"/>
                  </a:solidFill>
                </a:rPr>
                <a:t> (</a:t>
              </a:r>
              <a:r>
                <a:rPr lang="hu-HU" sz="2000" dirty="0" err="1">
                  <a:solidFill>
                    <a:schemeClr val="tx1"/>
                  </a:solidFill>
                </a:rPr>
                <a:t>checking</a:t>
              </a:r>
              <a:r>
                <a:rPr lang="hu-HU" sz="2000" dirty="0">
                  <a:solidFill>
                    <a:schemeClr val="tx1"/>
                  </a:solidFill>
                </a:rPr>
                <a:t> of </a:t>
              </a:r>
              <a:r>
                <a:rPr lang="hu-HU" sz="2000" dirty="0" err="1">
                  <a:solidFill>
                    <a:schemeClr val="tx1"/>
                  </a:solidFill>
                </a:rPr>
                <a:t>errors</a:t>
              </a:r>
              <a:r>
                <a:rPr lang="hu-HU" sz="2000" dirty="0">
                  <a:solidFill>
                    <a:schemeClr val="tx1"/>
                  </a:solidFill>
                </a:rPr>
                <a:t>, </a:t>
              </a:r>
              <a:r>
                <a:rPr lang="hu-HU" sz="2000" dirty="0" err="1">
                  <a:solidFill>
                    <a:schemeClr val="tx1"/>
                  </a:solidFill>
                </a:rPr>
                <a:t>TCRs</a:t>
              </a:r>
              <a:r>
                <a:rPr lang="hu-HU" sz="2000" dirty="0">
                  <a:solidFill>
                    <a:schemeClr val="tx1"/>
                  </a:solidFill>
                </a:rPr>
                <a:t>).</a:t>
              </a:r>
            </a:p>
          </p:txBody>
        </p:sp>
        <p:sp>
          <p:nvSpPr>
            <p:cNvPr id="40" name="Sávnyíl 39">
              <a:extLst>
                <a:ext uri="{FF2B5EF4-FFF2-40B4-BE49-F238E27FC236}">
                  <a16:creationId xmlns:a16="http://schemas.microsoft.com/office/drawing/2014/main" id="{16737757-D2D6-41A8-9F97-EE0DDC4699E7}"/>
                </a:ext>
              </a:extLst>
            </p:cNvPr>
            <p:cNvSpPr/>
            <p:nvPr/>
          </p:nvSpPr>
          <p:spPr>
            <a:xfrm rot="5400000">
              <a:off x="1762602" y="5481603"/>
              <a:ext cx="1440000" cy="3637801"/>
            </a:xfrm>
            <a:prstGeom prst="chevron">
              <a:avLst>
                <a:gd name="adj" fmla="val 2575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D8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000" dirty="0" err="1">
                  <a:solidFill>
                    <a:schemeClr val="tx1"/>
                  </a:solidFill>
                </a:rPr>
                <a:t>Final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catalogue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published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on</a:t>
              </a:r>
              <a:r>
                <a:rPr lang="hu-HU" sz="2000" dirty="0">
                  <a:solidFill>
                    <a:schemeClr val="tx1"/>
                  </a:solidFill>
                </a:rPr>
                <a:t> website and CIP </a:t>
              </a:r>
              <a:r>
                <a:rPr lang="hu-HU" sz="2000" dirty="0" err="1">
                  <a:solidFill>
                    <a:schemeClr val="tx1"/>
                  </a:solidFill>
                </a:rPr>
                <a:t>on</a:t>
              </a:r>
              <a:r>
                <a:rPr lang="hu-HU" sz="2000" dirty="0">
                  <a:solidFill>
                    <a:schemeClr val="tx1"/>
                  </a:solidFill>
                </a:rPr>
                <a:t> 25</a:t>
              </a:r>
              <a:r>
                <a:rPr lang="hu-HU" sz="2000" baseline="30000" dirty="0">
                  <a:solidFill>
                    <a:schemeClr val="tx1"/>
                  </a:solidFill>
                </a:rPr>
                <a:t>th</a:t>
              </a:r>
              <a:r>
                <a:rPr lang="hu-HU" sz="2000" dirty="0">
                  <a:solidFill>
                    <a:schemeClr val="tx1"/>
                  </a:solidFill>
                </a:rPr>
                <a:t> </a:t>
              </a:r>
              <a:r>
                <a:rPr lang="hu-HU" sz="2000" dirty="0" err="1">
                  <a:solidFill>
                    <a:schemeClr val="tx1"/>
                  </a:solidFill>
                </a:rPr>
                <a:t>January</a:t>
              </a:r>
              <a:r>
                <a:rPr lang="hu-HU" sz="20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42" name="Sávnyíl 40">
              <a:extLst>
                <a:ext uri="{FF2B5EF4-FFF2-40B4-BE49-F238E27FC236}">
                  <a16:creationId xmlns:a16="http://schemas.microsoft.com/office/drawing/2014/main" id="{E07CC0DC-23C1-4291-90BA-36DCEF949E76}"/>
                </a:ext>
              </a:extLst>
            </p:cNvPr>
            <p:cNvSpPr/>
            <p:nvPr/>
          </p:nvSpPr>
          <p:spPr>
            <a:xfrm rot="5400000">
              <a:off x="1762602" y="6684960"/>
              <a:ext cx="1440000" cy="3637801"/>
            </a:xfrm>
            <a:prstGeom prst="chevron">
              <a:avLst>
                <a:gd name="adj" fmla="val 25758"/>
              </a:avLst>
            </a:prstGeom>
            <a:solidFill>
              <a:srgbClr val="83BC5C"/>
            </a:solidFill>
            <a:ln>
              <a:solidFill>
                <a:srgbClr val="1D8A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u-HU" sz="20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C-OSS </a:t>
              </a:r>
              <a:r>
                <a:rPr lang="hu-HU" sz="2000" b="1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Newsletter</a:t>
              </a:r>
              <a:r>
                <a:rPr lang="hu-HU" sz="20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b="1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sent</a:t>
              </a:r>
              <a:r>
                <a:rPr lang="hu-HU" sz="20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 out </a:t>
              </a:r>
              <a:r>
                <a:rPr lang="hu-HU" sz="2000" b="1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on</a:t>
              </a:r>
              <a:r>
                <a:rPr lang="hu-HU" sz="20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 08</a:t>
              </a:r>
              <a:r>
                <a:rPr lang="hu-HU" sz="2000" b="1" baseline="30000" dirty="0">
                  <a:solidFill>
                    <a:schemeClr val="tx1"/>
                  </a:solidFill>
                  <a:sym typeface="Wingdings" panose="05000000000000000000" pitchFamily="2" charset="2"/>
                </a:rPr>
                <a:t>th</a:t>
              </a:r>
              <a:r>
                <a:rPr lang="hu-HU" sz="2000" b="1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hu-HU" sz="2000" b="1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February</a:t>
              </a:r>
              <a:endParaRPr lang="hu-HU" sz="2000" b="1" baseline="30000" dirty="0">
                <a:solidFill>
                  <a:schemeClr val="tx1"/>
                </a:solidFill>
                <a:sym typeface="Wingdings" panose="05000000000000000000" pitchFamily="2" charset="2"/>
              </a:endParaRPr>
            </a:p>
          </p:txBody>
        </p:sp>
      </p:grpSp>
      <p:sp>
        <p:nvSpPr>
          <p:cNvPr id="1284" name="Vonalas buborék 1 1283"/>
          <p:cNvSpPr/>
          <p:nvPr/>
        </p:nvSpPr>
        <p:spPr>
          <a:xfrm>
            <a:off x="8175110" y="1178680"/>
            <a:ext cx="2762803" cy="1555611"/>
          </a:xfrm>
          <a:prstGeom prst="borderCallout1">
            <a:avLst>
              <a:gd name="adj1" fmla="val 102935"/>
              <a:gd name="adj2" fmla="val 46955"/>
              <a:gd name="adj3" fmla="val 175088"/>
              <a:gd name="adj4" fmla="val -4327"/>
            </a:avLst>
          </a:prstGeom>
          <a:solidFill>
            <a:srgbClr val="25874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/>
              <a:t>Břeclav</a:t>
            </a:r>
            <a:r>
              <a:rPr lang="hu-HU" sz="1400" b="1" dirty="0"/>
              <a:t> </a:t>
            </a:r>
          </a:p>
          <a:p>
            <a:pPr algn="ctr"/>
            <a:r>
              <a:rPr lang="hu-HU" sz="1400" dirty="0"/>
              <a:t>9 </a:t>
            </a:r>
            <a:r>
              <a:rPr lang="hu-HU" sz="1400" dirty="0" err="1"/>
              <a:t>pairs</a:t>
            </a:r>
            <a:r>
              <a:rPr lang="hu-HU" sz="1400" dirty="0"/>
              <a:t> of </a:t>
            </a:r>
            <a:r>
              <a:rPr lang="hu-HU" sz="1400" dirty="0" err="1"/>
              <a:t>PaP</a:t>
            </a:r>
            <a:r>
              <a:rPr lang="hu-HU" sz="1400" dirty="0"/>
              <a:t> per </a:t>
            </a:r>
            <a:r>
              <a:rPr lang="hu-HU" sz="1400" dirty="0" err="1"/>
              <a:t>day</a:t>
            </a:r>
            <a:endParaRPr lang="hu-HU" sz="1400" dirty="0"/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RFC 5</a:t>
            </a:r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:</a:t>
            </a:r>
          </a:p>
          <a:p>
            <a:pPr algn="ctr"/>
            <a:r>
              <a:rPr lang="hu-HU" sz="1400" dirty="0" err="1"/>
              <a:t>Praha</a:t>
            </a:r>
            <a:r>
              <a:rPr lang="hu-HU" sz="1400" dirty="0"/>
              <a:t>/</a:t>
            </a:r>
            <a:r>
              <a:rPr lang="hu-HU" sz="1400" dirty="0" err="1"/>
              <a:t>Kolín</a:t>
            </a:r>
            <a:r>
              <a:rPr lang="hu-HU" sz="1400" dirty="0"/>
              <a:t>; Wien; Bratislava/</a:t>
            </a:r>
            <a:r>
              <a:rPr lang="hu-HU" sz="1400" dirty="0" err="1"/>
              <a:t>Dunajská</a:t>
            </a:r>
            <a:r>
              <a:rPr lang="hu-HU" sz="1400" dirty="0"/>
              <a:t> </a:t>
            </a:r>
            <a:r>
              <a:rPr lang="hu-HU" sz="1400" dirty="0" err="1"/>
              <a:t>Streda</a:t>
            </a:r>
            <a:r>
              <a:rPr lang="hu-HU" sz="1400" dirty="0"/>
              <a:t>; Budapest/Soroksár; </a:t>
            </a:r>
            <a:r>
              <a:rPr lang="hu-HU" sz="1400" dirty="0" err="1"/>
              <a:t>Curtici</a:t>
            </a:r>
            <a:r>
              <a:rPr lang="hu-HU" sz="1400" dirty="0"/>
              <a:t> </a:t>
            </a:r>
          </a:p>
        </p:txBody>
      </p:sp>
      <p:sp>
        <p:nvSpPr>
          <p:cNvPr id="1285" name="Vonalas buborék 1 1284"/>
          <p:cNvSpPr/>
          <p:nvPr/>
        </p:nvSpPr>
        <p:spPr>
          <a:xfrm>
            <a:off x="2888213" y="1272529"/>
            <a:ext cx="2707870" cy="1133325"/>
          </a:xfrm>
          <a:prstGeom prst="borderCallout1">
            <a:avLst>
              <a:gd name="adj1" fmla="val 101856"/>
              <a:gd name="adj2" fmla="val 49995"/>
              <a:gd name="adj3" fmla="val 236636"/>
              <a:gd name="adj4" fmla="val 182930"/>
            </a:avLst>
          </a:prstGeom>
          <a:solidFill>
            <a:srgbClr val="25874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/>
              <a:t>Praha</a:t>
            </a:r>
            <a:r>
              <a:rPr lang="hu-HU" sz="1400" b="1" dirty="0"/>
              <a:t>/</a:t>
            </a:r>
            <a:r>
              <a:rPr lang="hu-HU" sz="1400" b="1" dirty="0" err="1"/>
              <a:t>Kolín</a:t>
            </a:r>
            <a:endParaRPr lang="hu-HU" sz="1400" b="1" dirty="0"/>
          </a:p>
          <a:p>
            <a:pPr algn="ctr"/>
            <a:r>
              <a:rPr lang="hu-HU" sz="1400" dirty="0" err="1"/>
              <a:t>Common</a:t>
            </a:r>
            <a:r>
              <a:rPr lang="hu-HU" sz="1400" dirty="0"/>
              <a:t> </a:t>
            </a:r>
            <a:r>
              <a:rPr lang="hu-HU" sz="1400" dirty="0" err="1"/>
              <a:t>offer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RFC 8</a:t>
            </a:r>
          </a:p>
          <a:p>
            <a:pPr algn="ctr"/>
            <a:r>
              <a:rPr lang="hu-HU" sz="1400" dirty="0"/>
              <a:t>8 </a:t>
            </a:r>
            <a:r>
              <a:rPr lang="hu-HU" sz="1400" dirty="0" err="1"/>
              <a:t>pairs</a:t>
            </a:r>
            <a:r>
              <a:rPr lang="hu-HU" sz="1400" dirty="0"/>
              <a:t> of </a:t>
            </a:r>
            <a:r>
              <a:rPr lang="hu-HU" sz="1400" dirty="0" err="1"/>
              <a:t>PaP</a:t>
            </a:r>
            <a:r>
              <a:rPr lang="hu-HU" sz="1400" dirty="0"/>
              <a:t> per </a:t>
            </a:r>
            <a:r>
              <a:rPr lang="hu-HU" sz="1400" dirty="0" err="1"/>
              <a:t>day</a:t>
            </a:r>
            <a:r>
              <a:rPr lang="hu-HU" sz="1400" dirty="0"/>
              <a:t> </a:t>
            </a:r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Rostock; Hamburg; </a:t>
            </a:r>
            <a:r>
              <a:rPr lang="hu-HU" sz="1400" dirty="0" err="1"/>
              <a:t>Bremerhaven</a:t>
            </a:r>
            <a:r>
              <a:rPr lang="hu-HU" sz="1400" dirty="0"/>
              <a:t>/</a:t>
            </a:r>
            <a:r>
              <a:rPr lang="hu-HU" sz="1400" dirty="0" err="1"/>
              <a:t>Wilhelmshaven</a:t>
            </a:r>
            <a:endParaRPr lang="hu-HU" sz="1400" dirty="0"/>
          </a:p>
        </p:txBody>
      </p:sp>
      <p:sp>
        <p:nvSpPr>
          <p:cNvPr id="1286" name="Vonalas buborék 1 1285"/>
          <p:cNvSpPr/>
          <p:nvPr/>
        </p:nvSpPr>
        <p:spPr>
          <a:xfrm>
            <a:off x="4780107" y="5208721"/>
            <a:ext cx="2747002" cy="998601"/>
          </a:xfrm>
          <a:prstGeom prst="borderCallout1">
            <a:avLst>
              <a:gd name="adj1" fmla="val 49205"/>
              <a:gd name="adj2" fmla="val 101012"/>
              <a:gd name="adj3" fmla="val -16293"/>
              <a:gd name="adj4" fmla="val 133691"/>
            </a:avLst>
          </a:prstGeom>
          <a:solidFill>
            <a:srgbClr val="25874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Sopron/Hegyeshalom</a:t>
            </a:r>
          </a:p>
          <a:p>
            <a:pPr algn="ctr"/>
            <a:r>
              <a:rPr lang="hu-HU" sz="1400" dirty="0" err="1"/>
              <a:t>Common</a:t>
            </a:r>
            <a:r>
              <a:rPr lang="hu-HU" sz="1400" dirty="0"/>
              <a:t> </a:t>
            </a:r>
            <a:r>
              <a:rPr lang="hu-HU" sz="1400" dirty="0" err="1"/>
              <a:t>offer</a:t>
            </a:r>
            <a:r>
              <a:rPr lang="hu-HU" sz="1400" dirty="0"/>
              <a:t> </a:t>
            </a:r>
            <a:r>
              <a:rPr lang="hu-HU" sz="1400" dirty="0" err="1"/>
              <a:t>with</a:t>
            </a:r>
            <a:r>
              <a:rPr lang="hu-HU" sz="1400" dirty="0"/>
              <a:t> RFC 9</a:t>
            </a:r>
            <a:endParaRPr lang="hu-HU" sz="1400" b="1" dirty="0"/>
          </a:p>
          <a:p>
            <a:pPr algn="ctr"/>
            <a:r>
              <a:rPr lang="hu-HU" sz="1400" dirty="0"/>
              <a:t>18 </a:t>
            </a:r>
            <a:r>
              <a:rPr lang="hu-HU" sz="1400" dirty="0" err="1"/>
              <a:t>pairs</a:t>
            </a:r>
            <a:r>
              <a:rPr lang="hu-HU" sz="1400" dirty="0"/>
              <a:t> of </a:t>
            </a:r>
            <a:r>
              <a:rPr lang="hu-HU" sz="1400" dirty="0" err="1"/>
              <a:t>PaP</a:t>
            </a:r>
            <a:r>
              <a:rPr lang="hu-HU" sz="1400" dirty="0"/>
              <a:t> per </a:t>
            </a:r>
            <a:r>
              <a:rPr lang="hu-HU" sz="1400" dirty="0" err="1"/>
              <a:t>day</a:t>
            </a:r>
            <a:r>
              <a:rPr lang="hu-HU" sz="1400" dirty="0"/>
              <a:t> </a:t>
            </a:r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RFC 11</a:t>
            </a:r>
          </a:p>
        </p:txBody>
      </p:sp>
      <p:sp>
        <p:nvSpPr>
          <p:cNvPr id="1288" name="Vonalas buborék 1 1287"/>
          <p:cNvSpPr/>
          <p:nvPr/>
        </p:nvSpPr>
        <p:spPr>
          <a:xfrm>
            <a:off x="6264562" y="6695304"/>
            <a:ext cx="2931233" cy="1363218"/>
          </a:xfrm>
          <a:prstGeom prst="borderCallout1">
            <a:avLst>
              <a:gd name="adj1" fmla="val 47932"/>
              <a:gd name="adj2" fmla="val 101654"/>
              <a:gd name="adj3" fmla="val -21855"/>
              <a:gd name="adj4" fmla="val 141628"/>
            </a:avLst>
          </a:prstGeom>
          <a:solidFill>
            <a:srgbClr val="25874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/>
              <a:t>Craiova</a:t>
            </a:r>
            <a:endParaRPr lang="hu-HU" sz="1400" b="1" dirty="0"/>
          </a:p>
          <a:p>
            <a:pPr algn="ctr"/>
            <a:r>
              <a:rPr lang="hu-HU" sz="1400" dirty="0"/>
              <a:t>12 </a:t>
            </a:r>
            <a:r>
              <a:rPr lang="hu-HU" sz="1400" dirty="0" err="1"/>
              <a:t>pairs</a:t>
            </a:r>
            <a:r>
              <a:rPr lang="hu-HU" sz="1400" dirty="0"/>
              <a:t> of </a:t>
            </a:r>
            <a:r>
              <a:rPr lang="hu-HU" sz="1400" dirty="0" err="1"/>
              <a:t>PaP</a:t>
            </a:r>
            <a:r>
              <a:rPr lang="hu-HU" sz="1400" dirty="0"/>
              <a:t> per </a:t>
            </a:r>
            <a:r>
              <a:rPr lang="hu-HU" sz="1400" dirty="0" err="1"/>
              <a:t>day</a:t>
            </a:r>
            <a:endParaRPr lang="hu-HU" sz="1400" dirty="0"/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: Sopron/Hegyeshalom; </a:t>
            </a:r>
            <a:r>
              <a:rPr lang="hu-HU" sz="1400" dirty="0" err="1"/>
              <a:t>Bucharest</a:t>
            </a:r>
            <a:r>
              <a:rPr lang="hu-HU" sz="1400" dirty="0"/>
              <a:t>; Constanta Port; </a:t>
            </a:r>
            <a:r>
              <a:rPr lang="hu-HU" sz="1400" dirty="0" err="1"/>
              <a:t>Galati</a:t>
            </a:r>
            <a:r>
              <a:rPr lang="hu-HU" sz="1400" dirty="0"/>
              <a:t>; </a:t>
            </a:r>
            <a:r>
              <a:rPr lang="hu-HU" sz="1400" dirty="0" err="1"/>
              <a:t>Sofia</a:t>
            </a:r>
            <a:r>
              <a:rPr lang="hu-HU" sz="1400" dirty="0"/>
              <a:t>; </a:t>
            </a:r>
            <a:r>
              <a:rPr lang="hu-HU" sz="1400" dirty="0" err="1"/>
              <a:t>Svilengrad</a:t>
            </a:r>
            <a:r>
              <a:rPr lang="hu-HU" sz="1400" dirty="0"/>
              <a:t>; </a:t>
            </a:r>
            <a:r>
              <a:rPr lang="hu-HU" sz="1400" dirty="0" err="1"/>
              <a:t>Thessaloniki</a:t>
            </a:r>
            <a:r>
              <a:rPr lang="hu-HU" sz="1400" dirty="0"/>
              <a:t> Port; </a:t>
            </a:r>
            <a:r>
              <a:rPr lang="hu-HU" sz="1400" dirty="0" err="1"/>
              <a:t>Piraeus</a:t>
            </a:r>
            <a:r>
              <a:rPr lang="hu-HU" sz="1400" dirty="0"/>
              <a:t> Port</a:t>
            </a:r>
          </a:p>
        </p:txBody>
      </p:sp>
      <p:sp>
        <p:nvSpPr>
          <p:cNvPr id="1290" name="Vonalas buborék 1 1289"/>
          <p:cNvSpPr/>
          <p:nvPr/>
        </p:nvSpPr>
        <p:spPr>
          <a:xfrm>
            <a:off x="10566719" y="7827111"/>
            <a:ext cx="1734918" cy="689890"/>
          </a:xfrm>
          <a:prstGeom prst="borderCallout1">
            <a:avLst>
              <a:gd name="adj1" fmla="val -1677"/>
              <a:gd name="adj2" fmla="val 51514"/>
              <a:gd name="adj3" fmla="val -62652"/>
              <a:gd name="adj4" fmla="val 37559"/>
            </a:avLst>
          </a:prstGeom>
          <a:solidFill>
            <a:srgbClr val="25874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/>
              <a:t>Svilengrad</a:t>
            </a:r>
            <a:endParaRPr lang="hu-HU" sz="1400" dirty="0"/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 </a:t>
            </a:r>
            <a:r>
              <a:rPr lang="hu-HU" sz="1400" dirty="0" err="1"/>
              <a:t>Turkey</a:t>
            </a:r>
            <a:endParaRPr lang="hu-HU" sz="1400" dirty="0"/>
          </a:p>
        </p:txBody>
      </p:sp>
      <p:sp>
        <p:nvSpPr>
          <p:cNvPr id="1283" name="Vonalas buborék 1 1282"/>
          <p:cNvSpPr/>
          <p:nvPr/>
        </p:nvSpPr>
        <p:spPr>
          <a:xfrm>
            <a:off x="9609860" y="3160834"/>
            <a:ext cx="2656107" cy="1587267"/>
          </a:xfrm>
          <a:prstGeom prst="borderCallout1">
            <a:avLst>
              <a:gd name="adj1" fmla="val 101857"/>
              <a:gd name="adj2" fmla="val 47967"/>
              <a:gd name="adj3" fmla="val 146747"/>
              <a:gd name="adj4" fmla="val 7784"/>
            </a:avLst>
          </a:prstGeom>
          <a:solidFill>
            <a:srgbClr val="25874A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err="1"/>
              <a:t>Curtici</a:t>
            </a:r>
            <a:endParaRPr lang="hu-HU" sz="1400" b="1" dirty="0"/>
          </a:p>
          <a:p>
            <a:pPr algn="ctr"/>
            <a:r>
              <a:rPr lang="hu-HU" sz="1400" dirty="0"/>
              <a:t>18 </a:t>
            </a:r>
            <a:r>
              <a:rPr lang="hu-HU" sz="1400" dirty="0" err="1"/>
              <a:t>pairs</a:t>
            </a:r>
            <a:r>
              <a:rPr lang="hu-HU" sz="1400" dirty="0"/>
              <a:t> of </a:t>
            </a:r>
            <a:r>
              <a:rPr lang="hu-HU" sz="1400" dirty="0" err="1"/>
              <a:t>PaP</a:t>
            </a:r>
            <a:r>
              <a:rPr lang="hu-HU" sz="1400" dirty="0"/>
              <a:t> per </a:t>
            </a:r>
            <a:r>
              <a:rPr lang="hu-HU" sz="1400" dirty="0" err="1"/>
              <a:t>day</a:t>
            </a:r>
            <a:endParaRPr lang="hu-HU" sz="1400" dirty="0"/>
          </a:p>
          <a:p>
            <a:pPr algn="ctr"/>
            <a:r>
              <a:rPr lang="hu-HU" sz="1400" dirty="0" err="1"/>
              <a:t>Connection</a:t>
            </a:r>
            <a:r>
              <a:rPr lang="hu-HU" sz="1400" dirty="0"/>
              <a:t> </a:t>
            </a:r>
            <a:r>
              <a:rPr lang="hu-HU" sz="1400" dirty="0" err="1"/>
              <a:t>to</a:t>
            </a:r>
            <a:r>
              <a:rPr lang="hu-HU" sz="1400" dirty="0"/>
              <a:t>:</a:t>
            </a:r>
          </a:p>
          <a:p>
            <a:pPr algn="ctr"/>
            <a:r>
              <a:rPr lang="hu-HU" sz="1400" dirty="0"/>
              <a:t>Brno; Budapest/Soroksár; Sopron/Hegyeshalom; </a:t>
            </a:r>
            <a:r>
              <a:rPr lang="hu-HU" sz="1400" dirty="0" err="1"/>
              <a:t>Bucharest</a:t>
            </a:r>
            <a:r>
              <a:rPr lang="hu-HU" sz="1400" dirty="0"/>
              <a:t>; Constanta Port; </a:t>
            </a:r>
            <a:r>
              <a:rPr lang="hu-HU" sz="1400" dirty="0" err="1"/>
              <a:t>Svilengrad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60001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831649" y="9154616"/>
            <a:ext cx="2743200" cy="365125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0" dirty="0">
                <a:solidFill>
                  <a:srgbClr val="898989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" y="0"/>
            <a:ext cx="334433" cy="9601200"/>
          </a:xfrm>
          <a:prstGeom prst="rect">
            <a:avLst/>
          </a:prstGeom>
          <a:solidFill>
            <a:srgbClr val="1D8A3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06" name="Textplatzhalter 3"/>
          <p:cNvSpPr txBox="1">
            <a:spLocks/>
          </p:cNvSpPr>
          <p:nvPr/>
        </p:nvSpPr>
        <p:spPr>
          <a:xfrm>
            <a:off x="657902" y="419670"/>
            <a:ext cx="11265874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Pre-arranged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Paths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offer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for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timetable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2022</a:t>
            </a:r>
            <a:endParaRPr kumimoji="0" lang="de-DE" sz="2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5438" y="863695"/>
            <a:ext cx="11546200" cy="176509"/>
          </a:xfrm>
          <a:prstGeom prst="rect">
            <a:avLst/>
          </a:prstGeom>
          <a:gradFill>
            <a:gsLst>
              <a:gs pos="0">
                <a:srgbClr val="1DC85C"/>
              </a:gs>
              <a:gs pos="50000">
                <a:srgbClr val="107F30"/>
              </a:gs>
              <a:gs pos="61000">
                <a:srgbClr val="0C7028"/>
              </a:gs>
              <a:gs pos="100000">
                <a:srgbClr val="033B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25B4B629-0212-4940-9397-53147BA0D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37" y="265296"/>
            <a:ext cx="1620000" cy="459923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402258"/>
              </p:ext>
            </p:extLst>
          </p:nvPr>
        </p:nvGraphicFramePr>
        <p:xfrm>
          <a:off x="1398538" y="1144532"/>
          <a:ext cx="10260000" cy="671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Táblázat 44">
            <a:extLst>
              <a:ext uri="{FF2B5EF4-FFF2-40B4-BE49-F238E27FC236}">
                <a16:creationId xmlns:a16="http://schemas.microsoft.com/office/drawing/2014/main" id="{4EC5382C-7CDD-42CE-B37D-482633BDD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16177"/>
              </p:ext>
            </p:extLst>
          </p:nvPr>
        </p:nvGraphicFramePr>
        <p:xfrm>
          <a:off x="791330" y="7959436"/>
          <a:ext cx="11510307" cy="1436140"/>
        </p:xfrm>
        <a:graphic>
          <a:graphicData uri="http://schemas.openxmlformats.org/drawingml/2006/table">
            <a:tbl>
              <a:tblPr/>
              <a:tblGrid>
                <a:gridCol w="1137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72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750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903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Netz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SŽCZ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ŽSR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ÖBB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CFR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1 881 895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2 459 475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1 351 572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207 495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5 496 003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4 740 656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1 748 998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18 356 112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4 407 641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2 517 227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1 642 448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337 359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7 368 792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5 935 326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2 462 948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471 824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25 143 565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Evolution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+134,2%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+21,5%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+62,6%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+34,1%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+25,2%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+40,8%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0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 dirty="0"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+37,0%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43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831649" y="9154616"/>
            <a:ext cx="2743200" cy="365125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0" dirty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" y="0"/>
            <a:ext cx="334433" cy="9601200"/>
          </a:xfrm>
          <a:prstGeom prst="rect">
            <a:avLst/>
          </a:prstGeom>
          <a:solidFill>
            <a:srgbClr val="1D8A3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06" name="Textplatzhalter 3"/>
          <p:cNvSpPr txBox="1">
            <a:spLocks/>
          </p:cNvSpPr>
          <p:nvPr/>
        </p:nvSpPr>
        <p:spPr>
          <a:xfrm>
            <a:off x="657902" y="419670"/>
            <a:ext cx="11265874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Pre-arranged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Paths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offer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for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timetable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2022</a:t>
            </a:r>
            <a:endParaRPr kumimoji="0" lang="de-DE" sz="2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5438" y="863695"/>
            <a:ext cx="11546200" cy="176509"/>
          </a:xfrm>
          <a:prstGeom prst="rect">
            <a:avLst/>
          </a:prstGeom>
          <a:gradFill>
            <a:gsLst>
              <a:gs pos="0">
                <a:srgbClr val="1DC85C"/>
              </a:gs>
              <a:gs pos="50000">
                <a:srgbClr val="107F30"/>
              </a:gs>
              <a:gs pos="61000">
                <a:srgbClr val="0C7028"/>
              </a:gs>
              <a:gs pos="100000">
                <a:srgbClr val="033B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>
            <a:extLst>
              <a:ext uri="{FF2B5EF4-FFF2-40B4-BE49-F238E27FC236}">
                <a16:creationId xmlns:a16="http://schemas.microsoft.com/office/drawing/2014/main" id="{25B4B629-0212-4940-9397-53147BA0D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37" y="265296"/>
            <a:ext cx="1620000" cy="459923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5E0C5A1-8036-4905-9958-58F0CA621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11861"/>
              </p:ext>
            </p:extLst>
          </p:nvPr>
        </p:nvGraphicFramePr>
        <p:xfrm>
          <a:off x="791329" y="1178680"/>
          <a:ext cx="11510307" cy="797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40F55156-C5E6-4D41-90FA-F3BC5C9CEFF9}"/>
              </a:ext>
            </a:extLst>
          </p:cNvPr>
          <p:cNvSpPr txBox="1"/>
          <p:nvPr/>
        </p:nvSpPr>
        <p:spPr>
          <a:xfrm>
            <a:off x="10641724" y="6386947"/>
            <a:ext cx="849913" cy="418128"/>
          </a:xfrm>
          <a:prstGeom prst="rect">
            <a:avLst/>
          </a:prstGeom>
          <a:solidFill>
            <a:srgbClr val="25874A"/>
          </a:solidFill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+25% </a:t>
            </a:r>
          </a:p>
        </p:txBody>
      </p:sp>
    </p:spTree>
    <p:extLst>
      <p:ext uri="{BB962C8B-B14F-4D97-AF65-F5344CB8AC3E}">
        <p14:creationId xmlns:p14="http://schemas.microsoft.com/office/powerpoint/2010/main" val="66197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f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034371"/>
              </p:ext>
            </p:extLst>
          </p:nvPr>
        </p:nvGraphicFramePr>
        <p:xfrm>
          <a:off x="657902" y="2696668"/>
          <a:ext cx="9097083" cy="6870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églalap 12"/>
          <p:cNvSpPr/>
          <p:nvPr/>
        </p:nvSpPr>
        <p:spPr>
          <a:xfrm>
            <a:off x="1" y="0"/>
            <a:ext cx="334433" cy="9601200"/>
          </a:xfrm>
          <a:prstGeom prst="rect">
            <a:avLst/>
          </a:prstGeom>
          <a:solidFill>
            <a:srgbClr val="1D8A3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06" name="Textplatzhalter 3"/>
          <p:cNvSpPr txBox="1">
            <a:spLocks/>
          </p:cNvSpPr>
          <p:nvPr/>
        </p:nvSpPr>
        <p:spPr>
          <a:xfrm>
            <a:off x="657902" y="419670"/>
            <a:ext cx="11265874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Commercial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speed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of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paps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for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timetable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2022</a:t>
            </a:r>
            <a:endParaRPr kumimoji="0" lang="de-DE" sz="2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5438" y="863695"/>
            <a:ext cx="11546200" cy="176509"/>
          </a:xfrm>
          <a:prstGeom prst="rect">
            <a:avLst/>
          </a:prstGeom>
          <a:gradFill>
            <a:gsLst>
              <a:gs pos="0">
                <a:srgbClr val="1DC85C"/>
              </a:gs>
              <a:gs pos="50000">
                <a:srgbClr val="107F30"/>
              </a:gs>
              <a:gs pos="61000">
                <a:srgbClr val="0C7028"/>
              </a:gs>
              <a:gs pos="100000">
                <a:srgbClr val="033B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831649" y="9154616"/>
            <a:ext cx="2743200" cy="365125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0" dirty="0">
                <a:solidFill>
                  <a:srgbClr val="898989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9" name="Téglalap 8"/>
          <p:cNvSpPr/>
          <p:nvPr/>
        </p:nvSpPr>
        <p:spPr>
          <a:xfrm>
            <a:off x="1200388" y="5937338"/>
            <a:ext cx="8419351" cy="176579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200388" y="4211944"/>
            <a:ext cx="8419351" cy="1725733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200388" y="2516032"/>
            <a:ext cx="8419351" cy="1695912"/>
          </a:xfrm>
          <a:prstGeom prst="rect">
            <a:avLst/>
          </a:prstGeom>
          <a:solidFill>
            <a:srgbClr val="009900">
              <a:alpha val="14000"/>
            </a:srgb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izenkét ágú csillag 14"/>
          <p:cNvSpPr/>
          <p:nvPr/>
        </p:nvSpPr>
        <p:spPr>
          <a:xfrm>
            <a:off x="9209274" y="1108119"/>
            <a:ext cx="3365575" cy="1197796"/>
          </a:xfrm>
          <a:prstGeom prst="star12">
            <a:avLst/>
          </a:prstGeom>
          <a:solidFill>
            <a:srgbClr val="1C4D84"/>
          </a:solidFill>
          <a:ln>
            <a:solidFill>
              <a:srgbClr val="1C4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u-HU" sz="1600" b="1" dirty="0"/>
              <a:t>No major </a:t>
            </a:r>
            <a:r>
              <a:rPr lang="hu-HU" sz="1600" b="1" dirty="0" err="1"/>
              <a:t>changes</a:t>
            </a:r>
            <a:r>
              <a:rPr lang="hu-HU" sz="1600" b="1" dirty="0"/>
              <a:t> </a:t>
            </a:r>
            <a:r>
              <a:rPr lang="hu-HU" sz="1600" b="1" dirty="0" err="1"/>
              <a:t>compared</a:t>
            </a:r>
            <a:r>
              <a:rPr lang="hu-HU" sz="1600" b="1" dirty="0"/>
              <a:t> </a:t>
            </a:r>
            <a:r>
              <a:rPr lang="hu-HU" sz="1600" b="1" dirty="0" err="1"/>
              <a:t>to</a:t>
            </a:r>
            <a:r>
              <a:rPr lang="hu-HU" sz="1600" b="1" dirty="0"/>
              <a:t> </a:t>
            </a:r>
            <a:r>
              <a:rPr lang="hu-HU" sz="1600" b="1" dirty="0" err="1"/>
              <a:t>last</a:t>
            </a:r>
            <a:r>
              <a:rPr lang="hu-HU" sz="1600" b="1" dirty="0"/>
              <a:t> </a:t>
            </a:r>
            <a:r>
              <a:rPr lang="hu-HU" sz="1600" b="1" dirty="0" err="1"/>
              <a:t>year</a:t>
            </a:r>
            <a:endParaRPr lang="hu-HU" sz="1600" b="1" dirty="0"/>
          </a:p>
        </p:txBody>
      </p:sp>
      <p:cxnSp>
        <p:nvCxnSpPr>
          <p:cNvPr id="16" name="Egyenes összekötő nyíllal 15"/>
          <p:cNvCxnSpPr>
            <a:cxnSpLocks/>
          </p:cNvCxnSpPr>
          <p:nvPr/>
        </p:nvCxnSpPr>
        <p:spPr>
          <a:xfrm>
            <a:off x="10039744" y="2516032"/>
            <a:ext cx="999" cy="1695912"/>
          </a:xfrm>
          <a:prstGeom prst="straightConnector1">
            <a:avLst/>
          </a:prstGeom>
          <a:ln w="76200"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cxnSpLocks/>
          </p:cNvCxnSpPr>
          <p:nvPr/>
        </p:nvCxnSpPr>
        <p:spPr>
          <a:xfrm>
            <a:off x="10040743" y="5937337"/>
            <a:ext cx="0" cy="176579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cxnSpLocks/>
          </p:cNvCxnSpPr>
          <p:nvPr/>
        </p:nvCxnSpPr>
        <p:spPr>
          <a:xfrm>
            <a:off x="10040744" y="4211944"/>
            <a:ext cx="0" cy="1712855"/>
          </a:xfrm>
          <a:prstGeom prst="straightConnector1">
            <a:avLst/>
          </a:prstGeom>
          <a:ln w="762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églalap 4">
            <a:extLst>
              <a:ext uri="{FF2B5EF4-FFF2-40B4-BE49-F238E27FC236}">
                <a16:creationId xmlns:a16="http://schemas.microsoft.com/office/drawing/2014/main" id="{C83AB34B-EC5B-4331-A620-B3625627FE7A}"/>
              </a:ext>
            </a:extLst>
          </p:cNvPr>
          <p:cNvSpPr/>
          <p:nvPr/>
        </p:nvSpPr>
        <p:spPr>
          <a:xfrm>
            <a:off x="10504988" y="3128456"/>
            <a:ext cx="1913524" cy="41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009900"/>
                </a:solidFill>
              </a:rPr>
              <a:t>Competitive</a:t>
            </a:r>
            <a:endParaRPr lang="en-GB" dirty="0">
              <a:solidFill>
                <a:srgbClr val="009900"/>
              </a:solidFill>
            </a:endParaRPr>
          </a:p>
        </p:txBody>
      </p:sp>
      <p:sp>
        <p:nvSpPr>
          <p:cNvPr id="20" name="Téglalap 4">
            <a:extLst>
              <a:ext uri="{FF2B5EF4-FFF2-40B4-BE49-F238E27FC236}">
                <a16:creationId xmlns:a16="http://schemas.microsoft.com/office/drawing/2014/main" id="{C83AB34B-EC5B-4331-A620-B3625627FE7A}"/>
              </a:ext>
            </a:extLst>
          </p:cNvPr>
          <p:cNvSpPr/>
          <p:nvPr/>
        </p:nvSpPr>
        <p:spPr>
          <a:xfrm>
            <a:off x="10504179" y="6492150"/>
            <a:ext cx="1705495" cy="74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</a:rPr>
              <a:t>Not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 err="1">
                <a:solidFill>
                  <a:srgbClr val="FF0000"/>
                </a:solidFill>
              </a:rPr>
              <a:t>Competitive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églalap 4">
            <a:extLst>
              <a:ext uri="{FF2B5EF4-FFF2-40B4-BE49-F238E27FC236}">
                <a16:creationId xmlns:a16="http://schemas.microsoft.com/office/drawing/2014/main" id="{C83AB34B-EC5B-4331-A620-B3625627FE7A}"/>
              </a:ext>
            </a:extLst>
          </p:cNvPr>
          <p:cNvSpPr/>
          <p:nvPr/>
        </p:nvSpPr>
        <p:spPr>
          <a:xfrm>
            <a:off x="10492299" y="4865746"/>
            <a:ext cx="1651399" cy="41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0070C0"/>
                </a:solidFill>
              </a:rPr>
              <a:t>Functional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DDAA24FE-0314-4C02-ADF5-E16E174237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37" y="265296"/>
            <a:ext cx="1620000" cy="4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" y="0"/>
            <a:ext cx="334433" cy="9601200"/>
          </a:xfrm>
          <a:prstGeom prst="rect">
            <a:avLst/>
          </a:prstGeom>
          <a:solidFill>
            <a:srgbClr val="1D8A39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400" dirty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55438" y="863695"/>
            <a:ext cx="11546200" cy="176509"/>
          </a:xfrm>
          <a:prstGeom prst="rect">
            <a:avLst/>
          </a:prstGeom>
          <a:gradFill>
            <a:gsLst>
              <a:gs pos="0">
                <a:srgbClr val="1DC85C"/>
              </a:gs>
              <a:gs pos="50000">
                <a:srgbClr val="107F30"/>
              </a:gs>
              <a:gs pos="61000">
                <a:srgbClr val="0C7028"/>
              </a:gs>
              <a:gs pos="100000">
                <a:srgbClr val="033B0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831649" y="9154616"/>
            <a:ext cx="2743200" cy="365125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575" indent="-38099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23962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33547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43131" indent="-304792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b="0" dirty="0">
                <a:solidFill>
                  <a:srgbClr val="898989"/>
                </a:solidFill>
                <a:latin typeface="Calibri" panose="020F0502020204030204" pitchFamily="34" charset="0"/>
              </a:rPr>
              <a:t>9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DDAA24FE-0314-4C02-ADF5-E16E17423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37" y="265296"/>
            <a:ext cx="1620000" cy="459923"/>
          </a:xfrm>
          <a:prstGeom prst="rect">
            <a:avLst/>
          </a:prstGeom>
        </p:spPr>
      </p:pic>
      <p:graphicFrame>
        <p:nvGraphicFramePr>
          <p:cNvPr id="24" name="Táblázat 23">
            <a:extLst>
              <a:ext uri="{FF2B5EF4-FFF2-40B4-BE49-F238E27FC236}">
                <a16:creationId xmlns:a16="http://schemas.microsoft.com/office/drawing/2014/main" id="{05867776-25A2-4C89-AC99-6CC06346D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03589"/>
              </p:ext>
            </p:extLst>
          </p:nvPr>
        </p:nvGraphicFramePr>
        <p:xfrm>
          <a:off x="763249" y="1552786"/>
          <a:ext cx="11538391" cy="7138095"/>
        </p:xfrm>
        <a:graphic>
          <a:graphicData uri="http://schemas.openxmlformats.org/drawingml/2006/table">
            <a:tbl>
              <a:tblPr/>
              <a:tblGrid>
                <a:gridCol w="333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24923993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959">
                  <a:extLst>
                    <a:ext uri="{9D8B030D-6E8A-4147-A177-3AD203B41FA5}">
                      <a16:colId xmlns:a16="http://schemas.microsoft.com/office/drawing/2014/main" val="1880714751"/>
                    </a:ext>
                  </a:extLst>
                </a:gridCol>
                <a:gridCol w="1052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2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RFC </a:t>
                      </a:r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border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Volume of allocated international freight trains for the yearly timetable</a:t>
                      </a:r>
                      <a:b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(no. of running days)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which allocated by the C-OSS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8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TT2020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TT2021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TT2020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TT2021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TT2020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TT2021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46355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 Schandau - Děčín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 </a:t>
                      </a:r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Netz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Břeclav - Kúty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SŽCZ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Břeclav - Hohenau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ÖBB-I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Nickelsdorf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Hegyeshalom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ÖBB-I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Baumgarten - Sopron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ÖBB-I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Rusovce - Rajka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ŽSR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Komárno - Komárom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ŽSR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Štúrovo - Szob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Lőkösháza - Curtici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Biharkeresztes - Episcopia Bihor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Golenti - Vidin tovarna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Giurgiu - Ruse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NRIC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7016"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Kulata</a:t>
                      </a:r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Promachon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DC4A7D9F-63F2-487E-B9E1-49063CA41F59}"/>
              </a:ext>
            </a:extLst>
          </p:cNvPr>
          <p:cNvSpPr txBox="1">
            <a:spLocks/>
          </p:cNvSpPr>
          <p:nvPr/>
        </p:nvSpPr>
        <p:spPr>
          <a:xfrm>
            <a:off x="657902" y="419670"/>
            <a:ext cx="11265874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Ratio of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allocated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capacity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hu-HU" sz="2400" dirty="0" err="1">
                <a:solidFill>
                  <a:sysClr val="windowText" lastClr="000000"/>
                </a:solidFill>
                <a:latin typeface="Calibri"/>
              </a:rPr>
              <a:t>timetable</a:t>
            </a:r>
            <a:r>
              <a:rPr lang="hu-HU" sz="2400" dirty="0">
                <a:solidFill>
                  <a:sysClr val="windowText" lastClr="000000"/>
                </a:solidFill>
                <a:latin typeface="Calibri"/>
              </a:rPr>
              <a:t> 2021</a:t>
            </a:r>
            <a:endParaRPr kumimoji="0" lang="de-DE" sz="2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73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9131474"/>
            <a:ext cx="12801600" cy="468000"/>
          </a:xfrm>
          <a:prstGeom prst="rect">
            <a:avLst/>
          </a:prstGeom>
          <a:solidFill>
            <a:srgbClr val="238C3D"/>
          </a:solidFill>
          <a:ln>
            <a:solidFill>
              <a:srgbClr val="23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1"/>
            <a:ext cx="12801600" cy="468000"/>
          </a:xfrm>
          <a:prstGeom prst="rect">
            <a:avLst/>
          </a:prstGeom>
          <a:solidFill>
            <a:srgbClr val="238C3D"/>
          </a:solidFill>
          <a:ln>
            <a:solidFill>
              <a:srgbClr val="238C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1993644" y="4615116"/>
            <a:ext cx="8814309" cy="370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hu-HU" sz="32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Further</a:t>
            </a:r>
            <a:r>
              <a:rPr lang="hu-HU" sz="3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hu-HU" sz="32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information</a:t>
            </a:r>
            <a:r>
              <a:rPr lang="hu-HU" sz="3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hu-HU" sz="32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available</a:t>
            </a:r>
            <a:r>
              <a:rPr lang="hu-HU" sz="32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</a:t>
            </a:r>
            <a:r>
              <a:rPr lang="hu-HU" sz="3200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at</a:t>
            </a:r>
            <a:r>
              <a:rPr lang="hu-H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:</a:t>
            </a:r>
          </a:p>
          <a:p>
            <a:pPr algn="ctr">
              <a:defRPr/>
            </a:pPr>
            <a:r>
              <a:rPr lang="de-DE" sz="3200" cap="none" dirty="0">
                <a:solidFill>
                  <a:srgbClr val="25874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https://rne.eu/rail-freight-corridors/rfc-kpis/</a:t>
            </a:r>
            <a:r>
              <a:rPr lang="hu-HU" sz="3200" cap="none" dirty="0">
                <a:solidFill>
                  <a:srgbClr val="25874A"/>
                </a:solidFill>
              </a:rPr>
              <a:t> </a:t>
            </a:r>
            <a:endParaRPr lang="de-DE" sz="3200" cap="none" dirty="0">
              <a:solidFill>
                <a:srgbClr val="25874A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5126252" y="8732605"/>
            <a:ext cx="2549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238C3D"/>
                </a:solidFill>
              </a:rPr>
              <a:t>www.rfc7.com | </a:t>
            </a:r>
            <a:r>
              <a:rPr lang="hu-HU" sz="1400" dirty="0" err="1">
                <a:solidFill>
                  <a:srgbClr val="238C3D"/>
                </a:solidFill>
              </a:rPr>
              <a:t>coss</a:t>
            </a:r>
            <a:r>
              <a:rPr lang="hu-HU" sz="1400" dirty="0">
                <a:solidFill>
                  <a:srgbClr val="238C3D"/>
                </a:solidFill>
              </a:rPr>
              <a:t>@rfc7.com 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8246392-3DC8-431A-B1D8-5050D676A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9" y="2824301"/>
            <a:ext cx="38028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2421</TotalTime>
  <Words>582</Words>
  <Application>Microsoft Office PowerPoint</Application>
  <PresentationFormat>A3 (297x420 mm)</PresentationFormat>
  <Paragraphs>214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Balogh József</dc:creator>
  <cp:lastModifiedBy>VPE</cp:lastModifiedBy>
  <cp:revision>437</cp:revision>
  <dcterms:created xsi:type="dcterms:W3CDTF">2017-11-29T09:19:05Z</dcterms:created>
  <dcterms:modified xsi:type="dcterms:W3CDTF">2021-04-14T06:05:56Z</dcterms:modified>
</cp:coreProperties>
</file>