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1"/>
  </p:notesMasterIdLst>
  <p:sldIdLst>
    <p:sldId id="256" r:id="rId3"/>
    <p:sldId id="376" r:id="rId4"/>
    <p:sldId id="358" r:id="rId5"/>
    <p:sldId id="367" r:id="rId6"/>
    <p:sldId id="386" r:id="rId7"/>
    <p:sldId id="366" r:id="rId8"/>
    <p:sldId id="368" r:id="rId9"/>
    <p:sldId id="384" r:id="rId10"/>
    <p:sldId id="365" r:id="rId11"/>
    <p:sldId id="369" r:id="rId12"/>
    <p:sldId id="380" r:id="rId13"/>
    <p:sldId id="374" r:id="rId14"/>
    <p:sldId id="370" r:id="rId15"/>
    <p:sldId id="387" r:id="rId16"/>
    <p:sldId id="360" r:id="rId17"/>
    <p:sldId id="371" r:id="rId18"/>
    <p:sldId id="385" r:id="rId19"/>
    <p:sldId id="38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enhöfer, Laura" initials="IL" lastIdx="1" clrIdx="0">
    <p:extLst>
      <p:ext uri="{19B8F6BF-5375-455C-9EA6-DF929625EA0E}">
        <p15:presenceInfo xmlns:p15="http://schemas.microsoft.com/office/powerpoint/2012/main" userId="Isenhöfer, Lau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4F18"/>
    <a:srgbClr val="FFE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84688" autoAdjust="0"/>
  </p:normalViewPr>
  <p:slideViewPr>
    <p:cSldViewPr snapToGrid="0">
      <p:cViewPr varScale="1">
        <p:scale>
          <a:sx n="81" d="100"/>
          <a:sy n="81" d="100"/>
        </p:scale>
        <p:origin x="7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0A1D6D-422D-465F-B447-3016F55F7138}" type="datetimeFigureOut">
              <a:rPr lang="en-US" smtClean="0"/>
              <a:t>4/13/2021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7CC52B-8C21-400F-8BF5-D0D67320B51E}" type="slidenum">
              <a:rPr lang="en-US" smtClean="0"/>
              <a:t>‹#›</a:t>
            </a:fld>
            <a:endParaRPr lang="en-US"/>
          </a:p>
        </p:txBody>
      </p:sp>
    </p:spTree>
    <p:extLst>
      <p:ext uri="{BB962C8B-B14F-4D97-AF65-F5344CB8AC3E}">
        <p14:creationId xmlns:p14="http://schemas.microsoft.com/office/powerpoint/2010/main" val="1481621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1D7CC52B-8C21-400F-8BF5-D0D67320B51E}" type="slidenum">
              <a:rPr lang="en-US" smtClean="0"/>
              <a:t>1</a:t>
            </a:fld>
            <a:endParaRPr lang="en-US"/>
          </a:p>
        </p:txBody>
      </p:sp>
    </p:spTree>
    <p:extLst>
      <p:ext uri="{BB962C8B-B14F-4D97-AF65-F5344CB8AC3E}">
        <p14:creationId xmlns:p14="http://schemas.microsoft.com/office/powerpoint/2010/main" val="256398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Interviewed</a:t>
            </a:r>
            <a:r>
              <a:rPr lang="en-US" sz="1200" b="1" baseline="0" dirty="0"/>
              <a:t> stakeholders + countries discussed</a:t>
            </a:r>
            <a:endParaRPr lang="en-US"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Xrail</a:t>
            </a:r>
            <a:r>
              <a:rPr lang="en-US" sz="1200" dirty="0"/>
              <a:t>:</a:t>
            </a:r>
            <a:r>
              <a:rPr lang="en-US" sz="1200" baseline="0" dirty="0"/>
              <a:t> LU, DE, NL, FR, SE, BE, AT, CH</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Railcargo</a:t>
            </a:r>
            <a:r>
              <a:rPr lang="en-US" sz="1200" dirty="0"/>
              <a:t>:</a:t>
            </a:r>
            <a:r>
              <a:rPr lang="en-US" sz="1200" baseline="0" dirty="0"/>
              <a:t> HU, RO</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DB Cargo;</a:t>
            </a:r>
            <a:r>
              <a:rPr lang="en-US" sz="1200" baseline="0" dirty="0"/>
              <a:t> RO, BG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TX Italy:</a:t>
            </a:r>
            <a:r>
              <a:rPr lang="en-US" sz="1200" baseline="0" dirty="0"/>
              <a:t> IT</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RTC:</a:t>
            </a:r>
            <a:r>
              <a:rPr lang="en-US" sz="1200" baseline="0" dirty="0"/>
              <a:t> IT</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RFC7 OEM:</a:t>
            </a:r>
            <a:r>
              <a:rPr lang="en-US" sz="1200" baseline="0" dirty="0"/>
              <a:t> RO, HU, BG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RFC9 RHD: RO, HU, AT, SK, CZ</a:t>
            </a:r>
          </a:p>
          <a:p>
            <a:r>
              <a:rPr lang="de-DE" dirty="0" err="1"/>
              <a:t>Transfesa</a:t>
            </a:r>
            <a:r>
              <a:rPr lang="de-DE" dirty="0"/>
              <a:t> (</a:t>
            </a:r>
            <a:r>
              <a:rPr lang="de-DE" dirty="0" err="1"/>
              <a:t>requested</a:t>
            </a:r>
            <a:r>
              <a:rPr lang="de-DE" dirty="0"/>
              <a:t>): PT, ES</a:t>
            </a:r>
          </a:p>
          <a:p>
            <a:endParaRPr lang="de-DE" dirty="0"/>
          </a:p>
          <a:p>
            <a:r>
              <a:rPr lang="en-US" dirty="0"/>
              <a:t>UIC technical leaflet for handbrakes / brake shoes; a new version is being created</a:t>
            </a:r>
            <a:endParaRPr lang="de-DE" dirty="0"/>
          </a:p>
        </p:txBody>
      </p:sp>
      <p:sp>
        <p:nvSpPr>
          <p:cNvPr id="4" name="Foliennummernplatzhalter 3"/>
          <p:cNvSpPr>
            <a:spLocks noGrp="1"/>
          </p:cNvSpPr>
          <p:nvPr>
            <p:ph type="sldNum" sz="quarter" idx="10"/>
          </p:nvPr>
        </p:nvSpPr>
        <p:spPr/>
        <p:txBody>
          <a:bodyPr/>
          <a:lstStyle/>
          <a:p>
            <a:fld id="{1D7CC52B-8C21-400F-8BF5-D0D67320B51E}" type="slidenum">
              <a:rPr lang="en-US" smtClean="0"/>
              <a:t>4</a:t>
            </a:fld>
            <a:endParaRPr lang="en-US"/>
          </a:p>
        </p:txBody>
      </p:sp>
    </p:spTree>
    <p:extLst>
      <p:ext uri="{BB962C8B-B14F-4D97-AF65-F5344CB8AC3E}">
        <p14:creationId xmlns:p14="http://schemas.microsoft.com/office/powerpoint/2010/main" val="2995170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Interviewed</a:t>
            </a:r>
            <a:r>
              <a:rPr lang="en-US" sz="1200" b="1" baseline="0" dirty="0"/>
              <a:t> stakeholders + countries discussed</a:t>
            </a:r>
            <a:endParaRPr lang="en-US"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Xrail</a:t>
            </a:r>
            <a:r>
              <a:rPr lang="en-US" sz="1200" dirty="0"/>
              <a:t>:</a:t>
            </a:r>
            <a:r>
              <a:rPr lang="en-US" sz="1200" baseline="0" dirty="0"/>
              <a:t> LU, DE, NL, FR, SE, BE, AT, CH</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Railcargo</a:t>
            </a:r>
            <a:r>
              <a:rPr lang="en-US" sz="1200" dirty="0"/>
              <a:t>:</a:t>
            </a:r>
            <a:r>
              <a:rPr lang="en-US" sz="1200" baseline="0" dirty="0"/>
              <a:t> HU, RO</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DB Cargo;</a:t>
            </a:r>
            <a:r>
              <a:rPr lang="en-US" sz="1200" baseline="0" dirty="0"/>
              <a:t> RO, BG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TX Italy:</a:t>
            </a:r>
            <a:r>
              <a:rPr lang="en-US" sz="1200" baseline="0" dirty="0"/>
              <a:t> IT</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RTC:</a:t>
            </a:r>
            <a:r>
              <a:rPr lang="en-US" sz="1200" baseline="0" dirty="0"/>
              <a:t> IT</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RFC7 OEM:</a:t>
            </a:r>
            <a:r>
              <a:rPr lang="en-US" sz="1200" baseline="0" dirty="0"/>
              <a:t> RO, HU, BG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RFC9 RHD: RO, HU, AT, SK, CZ</a:t>
            </a:r>
          </a:p>
          <a:p>
            <a:r>
              <a:rPr lang="de-DE" dirty="0" err="1"/>
              <a:t>Transfesa</a:t>
            </a:r>
            <a:r>
              <a:rPr lang="de-DE" dirty="0"/>
              <a:t> (</a:t>
            </a:r>
            <a:r>
              <a:rPr lang="de-DE" dirty="0" err="1"/>
              <a:t>requested</a:t>
            </a:r>
            <a:r>
              <a:rPr lang="de-DE" dirty="0"/>
              <a:t>): PT, ES</a:t>
            </a:r>
          </a:p>
          <a:p>
            <a:endParaRPr lang="de-DE" dirty="0"/>
          </a:p>
          <a:p>
            <a:r>
              <a:rPr lang="en-US" dirty="0"/>
              <a:t>UIC technical leaflet for handbrakes / brake shoes; a new version is being created</a:t>
            </a:r>
            <a:endParaRPr lang="de-DE" dirty="0"/>
          </a:p>
        </p:txBody>
      </p:sp>
      <p:sp>
        <p:nvSpPr>
          <p:cNvPr id="4" name="Foliennummernplatzhalter 3"/>
          <p:cNvSpPr>
            <a:spLocks noGrp="1"/>
          </p:cNvSpPr>
          <p:nvPr>
            <p:ph type="sldNum" sz="quarter" idx="10"/>
          </p:nvPr>
        </p:nvSpPr>
        <p:spPr/>
        <p:txBody>
          <a:bodyPr/>
          <a:lstStyle/>
          <a:p>
            <a:fld id="{1D7CC52B-8C21-400F-8BF5-D0D67320B51E}" type="slidenum">
              <a:rPr lang="en-US" smtClean="0"/>
              <a:t>5</a:t>
            </a:fld>
            <a:endParaRPr lang="en-US"/>
          </a:p>
        </p:txBody>
      </p:sp>
    </p:spTree>
    <p:extLst>
      <p:ext uri="{BB962C8B-B14F-4D97-AF65-F5344CB8AC3E}">
        <p14:creationId xmlns:p14="http://schemas.microsoft.com/office/powerpoint/2010/main" val="4222803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1D7CC52B-8C21-400F-8BF5-D0D67320B51E}" type="slidenum">
              <a:rPr lang="en-US" smtClean="0"/>
              <a:t>12</a:t>
            </a:fld>
            <a:endParaRPr lang="en-US"/>
          </a:p>
        </p:txBody>
      </p:sp>
    </p:spTree>
    <p:extLst>
      <p:ext uri="{BB962C8B-B14F-4D97-AF65-F5344CB8AC3E}">
        <p14:creationId xmlns:p14="http://schemas.microsoft.com/office/powerpoint/2010/main" val="2875994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Interviewed</a:t>
            </a:r>
            <a:r>
              <a:rPr lang="en-US" sz="1200" b="1" baseline="0" dirty="0"/>
              <a:t> stakeholders + countries discussed</a:t>
            </a:r>
            <a:endParaRPr lang="en-US"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Xrail</a:t>
            </a:r>
            <a:r>
              <a:rPr lang="en-US" sz="1200" dirty="0"/>
              <a:t>:</a:t>
            </a:r>
            <a:r>
              <a:rPr lang="en-US" sz="1200" baseline="0" dirty="0"/>
              <a:t> LU, DE, NL, FR, SE, BE, AT, CH</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Railcargo</a:t>
            </a:r>
            <a:r>
              <a:rPr lang="en-US" sz="1200" dirty="0"/>
              <a:t>:</a:t>
            </a:r>
            <a:r>
              <a:rPr lang="en-US" sz="1200" baseline="0" dirty="0"/>
              <a:t> HU, RO</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DB Cargo;</a:t>
            </a:r>
            <a:r>
              <a:rPr lang="en-US" sz="1200" baseline="0" dirty="0"/>
              <a:t> RO, BG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TX Italy:</a:t>
            </a:r>
            <a:r>
              <a:rPr lang="en-US" sz="1200" baseline="0" dirty="0"/>
              <a:t> IT</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RTC:</a:t>
            </a:r>
            <a:r>
              <a:rPr lang="en-US" sz="1200" baseline="0" dirty="0"/>
              <a:t> IT</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RFC7 OEM:</a:t>
            </a:r>
            <a:r>
              <a:rPr lang="en-US" sz="1200" baseline="0" dirty="0"/>
              <a:t> RO, HU, BG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RFC9 RHD: RO, HU, AT, SK, CZ</a:t>
            </a:r>
          </a:p>
          <a:p>
            <a:endParaRPr lang="de-DE" dirty="0"/>
          </a:p>
          <a:p>
            <a:r>
              <a:rPr lang="de-DE" dirty="0"/>
              <a:t>Other?</a:t>
            </a:r>
          </a:p>
          <a:p>
            <a:r>
              <a:rPr lang="de-DE" dirty="0"/>
              <a:t>SK?, SI?</a:t>
            </a:r>
          </a:p>
        </p:txBody>
      </p:sp>
      <p:sp>
        <p:nvSpPr>
          <p:cNvPr id="4" name="Foliennummernplatzhalter 3"/>
          <p:cNvSpPr>
            <a:spLocks noGrp="1"/>
          </p:cNvSpPr>
          <p:nvPr>
            <p:ph type="sldNum" sz="quarter" idx="10"/>
          </p:nvPr>
        </p:nvSpPr>
        <p:spPr/>
        <p:txBody>
          <a:bodyPr/>
          <a:lstStyle/>
          <a:p>
            <a:fld id="{1D7CC52B-8C21-400F-8BF5-D0D67320B51E}" type="slidenum">
              <a:rPr lang="en-US" smtClean="0"/>
              <a:t>13</a:t>
            </a:fld>
            <a:endParaRPr lang="en-US"/>
          </a:p>
        </p:txBody>
      </p:sp>
    </p:spTree>
    <p:extLst>
      <p:ext uri="{BB962C8B-B14F-4D97-AF65-F5344CB8AC3E}">
        <p14:creationId xmlns:p14="http://schemas.microsoft.com/office/powerpoint/2010/main" val="612523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Interviewed</a:t>
            </a:r>
            <a:r>
              <a:rPr lang="en-US" sz="1200" b="1" baseline="0" dirty="0"/>
              <a:t> stakeholders + countries discussed</a:t>
            </a:r>
            <a:endParaRPr lang="en-US"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Xrail</a:t>
            </a:r>
            <a:r>
              <a:rPr lang="en-US" sz="1200" dirty="0"/>
              <a:t>:</a:t>
            </a:r>
            <a:r>
              <a:rPr lang="en-US" sz="1200" baseline="0" dirty="0"/>
              <a:t> LU, DE, NL, FR, SE, BE, AT, CH</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Railcargo</a:t>
            </a:r>
            <a:r>
              <a:rPr lang="en-US" sz="1200" dirty="0"/>
              <a:t>:</a:t>
            </a:r>
            <a:r>
              <a:rPr lang="en-US" sz="1200" baseline="0" dirty="0"/>
              <a:t> HU, RO</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DB Cargo;</a:t>
            </a:r>
            <a:r>
              <a:rPr lang="en-US" sz="1200" baseline="0" dirty="0"/>
              <a:t> RO, BG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TX Italy:</a:t>
            </a:r>
            <a:r>
              <a:rPr lang="en-US" sz="1200" baseline="0" dirty="0"/>
              <a:t> IT</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RTC:</a:t>
            </a:r>
            <a:r>
              <a:rPr lang="en-US" sz="1200" baseline="0" dirty="0"/>
              <a:t> IT</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RFC7 OEM:</a:t>
            </a:r>
            <a:r>
              <a:rPr lang="en-US" sz="1200" baseline="0" dirty="0"/>
              <a:t> RO, HU, BG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RFC9 RHD: RO, HU, AT, SK, CZ</a:t>
            </a:r>
          </a:p>
          <a:p>
            <a:endParaRPr lang="de-DE" dirty="0"/>
          </a:p>
          <a:p>
            <a:r>
              <a:rPr lang="de-DE" dirty="0"/>
              <a:t>Other?</a:t>
            </a:r>
          </a:p>
          <a:p>
            <a:r>
              <a:rPr lang="de-DE" dirty="0"/>
              <a:t>SK?, SI?</a:t>
            </a:r>
          </a:p>
        </p:txBody>
      </p:sp>
      <p:sp>
        <p:nvSpPr>
          <p:cNvPr id="4" name="Foliennummernplatzhalter 3"/>
          <p:cNvSpPr>
            <a:spLocks noGrp="1"/>
          </p:cNvSpPr>
          <p:nvPr>
            <p:ph type="sldNum" sz="quarter" idx="10"/>
          </p:nvPr>
        </p:nvSpPr>
        <p:spPr/>
        <p:txBody>
          <a:bodyPr/>
          <a:lstStyle/>
          <a:p>
            <a:fld id="{1D7CC52B-8C21-400F-8BF5-D0D67320B51E}" type="slidenum">
              <a:rPr lang="en-US" smtClean="0"/>
              <a:t>14</a:t>
            </a:fld>
            <a:endParaRPr lang="en-US"/>
          </a:p>
        </p:txBody>
      </p:sp>
    </p:spTree>
    <p:extLst>
      <p:ext uri="{BB962C8B-B14F-4D97-AF65-F5344CB8AC3E}">
        <p14:creationId xmlns:p14="http://schemas.microsoft.com/office/powerpoint/2010/main" val="3519995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685800" indent="-228600" algn="l" rtl="0" eaLnBrk="1" latinLnBrk="0" hangingPunct="1">
              <a:lnSpc>
                <a:spcPct val="90000"/>
              </a:lnSpc>
              <a:spcBef>
                <a:spcPts val="500"/>
              </a:spcBef>
              <a:spcAft>
                <a:spcPts val="600"/>
              </a:spcAft>
              <a:buClrTx/>
              <a:buSzPts val="2000"/>
              <a:buFont typeface="Courier New" panose="02070309020205020404" pitchFamily="49" charset="0"/>
              <a:buChar char="o"/>
            </a:pPr>
            <a:r>
              <a:rPr lang="en-US" sz="1800" kern="1200" dirty="0">
                <a:solidFill>
                  <a:srgbClr val="000000"/>
                </a:solidFill>
                <a:effectLst/>
                <a:latin typeface="Calibri" panose="020F0502020204030204" pitchFamily="34" charset="0"/>
                <a:ea typeface="+mn-ea"/>
                <a:cs typeface="+mn-cs"/>
              </a:rPr>
              <a:t>IT: o</a:t>
            </a:r>
            <a:r>
              <a:rPr lang="en-GB" sz="1800" kern="1200" dirty="0">
                <a:solidFill>
                  <a:srgbClr val="000000"/>
                </a:solidFill>
                <a:effectLst/>
                <a:latin typeface="Calibri" panose="020F0502020204030204" pitchFamily="34" charset="0"/>
                <a:ea typeface="+mn-ea"/>
                <a:cs typeface="+mn-cs"/>
              </a:rPr>
              <a:t>n some line sections the requirement of 2 people on the cabin as operations are not possible with only one. </a:t>
            </a:r>
            <a:endParaRPr lang="de-DE" sz="1800" dirty="0">
              <a:effectLst/>
            </a:endParaRPr>
          </a:p>
          <a:p>
            <a:pPr marL="1261872" indent="-347472" algn="just" rtl="0" eaLnBrk="1" latinLnBrk="0" hangingPunct="1">
              <a:lnSpc>
                <a:spcPct val="115000"/>
              </a:lnSpc>
              <a:spcBef>
                <a:spcPts val="0"/>
              </a:spcBef>
              <a:spcAft>
                <a:spcPts val="600"/>
              </a:spcAft>
            </a:pPr>
            <a:r>
              <a:rPr lang="en-GB" sz="1800" kern="1200" dirty="0">
                <a:solidFill>
                  <a:srgbClr val="000000"/>
                </a:solidFill>
                <a:effectLst/>
                <a:latin typeface="Calibri" panose="020F0502020204030204" pitchFamily="34" charset="0"/>
                <a:ea typeface="+mn-ea"/>
                <a:cs typeface="+mn-cs"/>
              </a:rPr>
              <a:t>Second person necessary to perform tasks on the train and for health &amp; safety reasons. </a:t>
            </a:r>
            <a:endParaRPr lang="de-DE" dirty="0">
              <a:effectLst/>
            </a:endParaRPr>
          </a:p>
          <a:p>
            <a:pPr marL="1261872" indent="-347472" algn="just" rtl="0" eaLnBrk="1" latinLnBrk="0" hangingPunct="1">
              <a:lnSpc>
                <a:spcPct val="115000"/>
              </a:lnSpc>
              <a:spcBef>
                <a:spcPts val="0"/>
              </a:spcBef>
              <a:spcAft>
                <a:spcPts val="600"/>
              </a:spcAft>
            </a:pPr>
            <a:r>
              <a:rPr lang="en-GB" sz="1800" kern="1200" dirty="0">
                <a:solidFill>
                  <a:srgbClr val="000000"/>
                </a:solidFill>
                <a:effectLst/>
                <a:latin typeface="Calibri" panose="020F0502020204030204" pitchFamily="34" charset="0"/>
                <a:ea typeface="+mn-ea"/>
                <a:cs typeface="+mn-cs"/>
              </a:rPr>
              <a:t>In practise, the second person is not necessary most of the time.</a:t>
            </a:r>
            <a:endParaRPr lang="de-DE" dirty="0">
              <a:effectLst/>
            </a:endParaRPr>
          </a:p>
        </p:txBody>
      </p:sp>
      <p:sp>
        <p:nvSpPr>
          <p:cNvPr id="4" name="Foliennummernplatzhalter 3"/>
          <p:cNvSpPr>
            <a:spLocks noGrp="1"/>
          </p:cNvSpPr>
          <p:nvPr>
            <p:ph type="sldNum" sz="quarter" idx="5"/>
          </p:nvPr>
        </p:nvSpPr>
        <p:spPr/>
        <p:txBody>
          <a:bodyPr/>
          <a:lstStyle/>
          <a:p>
            <a:fld id="{1D7CC52B-8C21-400F-8BF5-D0D67320B51E}" type="slidenum">
              <a:rPr lang="en-US" smtClean="0"/>
              <a:t>16</a:t>
            </a:fld>
            <a:endParaRPr lang="en-US"/>
          </a:p>
        </p:txBody>
      </p:sp>
    </p:spTree>
    <p:extLst>
      <p:ext uri="{BB962C8B-B14F-4D97-AF65-F5344CB8AC3E}">
        <p14:creationId xmlns:p14="http://schemas.microsoft.com/office/powerpoint/2010/main" val="2026888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685800" indent="-228600" algn="l" rtl="0" eaLnBrk="1" latinLnBrk="0" hangingPunct="1">
              <a:lnSpc>
                <a:spcPct val="90000"/>
              </a:lnSpc>
              <a:spcBef>
                <a:spcPts val="500"/>
              </a:spcBef>
              <a:spcAft>
                <a:spcPts val="600"/>
              </a:spcAft>
              <a:buClrTx/>
              <a:buSzPts val="2000"/>
              <a:buFont typeface="Courier New" panose="02070309020205020404" pitchFamily="49" charset="0"/>
              <a:buChar char="o"/>
            </a:pPr>
            <a:r>
              <a:rPr lang="en-US" sz="1800" kern="1200" dirty="0">
                <a:solidFill>
                  <a:srgbClr val="000000"/>
                </a:solidFill>
                <a:effectLst/>
                <a:latin typeface="Calibri" panose="020F0502020204030204" pitchFamily="34" charset="0"/>
                <a:ea typeface="+mn-ea"/>
                <a:cs typeface="+mn-cs"/>
              </a:rPr>
              <a:t>IT: o</a:t>
            </a:r>
            <a:r>
              <a:rPr lang="en-GB" sz="1800" kern="1200" dirty="0">
                <a:solidFill>
                  <a:srgbClr val="000000"/>
                </a:solidFill>
                <a:effectLst/>
                <a:latin typeface="Calibri" panose="020F0502020204030204" pitchFamily="34" charset="0"/>
                <a:ea typeface="+mn-ea"/>
                <a:cs typeface="+mn-cs"/>
              </a:rPr>
              <a:t>n some line sections the requirement of 2 people on the cabin as operations are not possible with only one. </a:t>
            </a:r>
            <a:endParaRPr lang="de-DE" sz="1800" dirty="0">
              <a:effectLst/>
            </a:endParaRPr>
          </a:p>
          <a:p>
            <a:pPr marL="1261872" indent="-347472" algn="just" rtl="0" eaLnBrk="1" latinLnBrk="0" hangingPunct="1">
              <a:lnSpc>
                <a:spcPct val="115000"/>
              </a:lnSpc>
              <a:spcBef>
                <a:spcPts val="0"/>
              </a:spcBef>
              <a:spcAft>
                <a:spcPts val="600"/>
              </a:spcAft>
            </a:pPr>
            <a:r>
              <a:rPr lang="en-GB" sz="1800" kern="1200" dirty="0">
                <a:solidFill>
                  <a:srgbClr val="000000"/>
                </a:solidFill>
                <a:effectLst/>
                <a:latin typeface="Calibri" panose="020F0502020204030204" pitchFamily="34" charset="0"/>
                <a:ea typeface="+mn-ea"/>
                <a:cs typeface="+mn-cs"/>
              </a:rPr>
              <a:t>Second person necessary to perform tasks on the train and for health &amp; safety reasons. </a:t>
            </a:r>
            <a:endParaRPr lang="de-DE" dirty="0">
              <a:effectLst/>
            </a:endParaRPr>
          </a:p>
          <a:p>
            <a:pPr marL="1261872" indent="-347472" algn="just" rtl="0" eaLnBrk="1" latinLnBrk="0" hangingPunct="1">
              <a:lnSpc>
                <a:spcPct val="115000"/>
              </a:lnSpc>
              <a:spcBef>
                <a:spcPts val="0"/>
              </a:spcBef>
              <a:spcAft>
                <a:spcPts val="600"/>
              </a:spcAft>
            </a:pPr>
            <a:r>
              <a:rPr lang="en-GB" sz="1800" kern="1200" dirty="0">
                <a:solidFill>
                  <a:srgbClr val="000000"/>
                </a:solidFill>
                <a:effectLst/>
                <a:latin typeface="Calibri" panose="020F0502020204030204" pitchFamily="34" charset="0"/>
                <a:ea typeface="+mn-ea"/>
                <a:cs typeface="+mn-cs"/>
              </a:rPr>
              <a:t>In practise, the second person is not necessary most of the time.</a:t>
            </a:r>
            <a:endParaRPr lang="de-DE" dirty="0">
              <a:effectLst/>
            </a:endParaRPr>
          </a:p>
        </p:txBody>
      </p:sp>
      <p:sp>
        <p:nvSpPr>
          <p:cNvPr id="4" name="Foliennummernplatzhalter 3"/>
          <p:cNvSpPr>
            <a:spLocks noGrp="1"/>
          </p:cNvSpPr>
          <p:nvPr>
            <p:ph type="sldNum" sz="quarter" idx="5"/>
          </p:nvPr>
        </p:nvSpPr>
        <p:spPr/>
        <p:txBody>
          <a:bodyPr/>
          <a:lstStyle/>
          <a:p>
            <a:fld id="{1D7CC52B-8C21-400F-8BF5-D0D67320B51E}" type="slidenum">
              <a:rPr lang="en-US" smtClean="0"/>
              <a:t>17</a:t>
            </a:fld>
            <a:endParaRPr lang="en-US"/>
          </a:p>
        </p:txBody>
      </p:sp>
    </p:spTree>
    <p:extLst>
      <p:ext uri="{BB962C8B-B14F-4D97-AF65-F5344CB8AC3E}">
        <p14:creationId xmlns:p14="http://schemas.microsoft.com/office/powerpoint/2010/main" val="164564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F43ECC7-1C8E-4128-B54E-DE088C63CD28}"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3449765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43ECC7-1C8E-4128-B54E-DE088C63CD28}"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287842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43ECC7-1C8E-4128-B54E-DE088C63CD28}"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226099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43ECC7-1C8E-4128-B54E-DE088C63CD28}"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2963621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43ECC7-1C8E-4128-B54E-DE088C63CD28}"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2603158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43ECC7-1C8E-4128-B54E-DE088C63CD28}" type="datetimeFigureOut">
              <a:rPr lang="en-US"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3937632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43ECC7-1C8E-4128-B54E-DE088C63CD28}" type="datetimeFigureOut">
              <a:rPr lang="en-US" smtClean="0"/>
              <a:t>4/13/2021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2132207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43ECC7-1C8E-4128-B54E-DE088C63CD28}" type="datetimeFigureOut">
              <a:rPr lang="en-US" smtClean="0"/>
              <a:t>4/13/2021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1309991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3ECC7-1C8E-4128-B54E-DE088C63CD28}" type="datetimeFigureOut">
              <a:rPr lang="en-US" smtClean="0"/>
              <a:t>4/13/2021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305638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43ECC7-1C8E-4128-B54E-DE088C63CD28}" type="datetimeFigureOut">
              <a:rPr lang="en-US"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214820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43ECC7-1C8E-4128-B54E-DE088C63CD28}" type="datetimeFigureOut">
              <a:rPr lang="en-US"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8FF46-2050-41DB-A6C5-AB0DABCF7C6F}" type="slidenum">
              <a:rPr lang="en-US" smtClean="0"/>
              <a:t>‹#›</a:t>
            </a:fld>
            <a:endParaRPr lang="en-US"/>
          </a:p>
        </p:txBody>
      </p:sp>
    </p:spTree>
    <p:extLst>
      <p:ext uri="{BB962C8B-B14F-4D97-AF65-F5344CB8AC3E}">
        <p14:creationId xmlns:p14="http://schemas.microsoft.com/office/powerpoint/2010/main" val="3609434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43ECC7-1C8E-4128-B54E-DE088C63CD28}" type="datetimeFigureOut">
              <a:rPr lang="en-US" smtClean="0"/>
              <a:t>4/13/2021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8FF46-2050-41DB-A6C5-AB0DABCF7C6F}" type="slidenum">
              <a:rPr lang="en-US" smtClean="0"/>
              <a:t>‹#›</a:t>
            </a:fld>
            <a:endParaRPr lang="en-US"/>
          </a:p>
        </p:txBody>
      </p:sp>
    </p:spTree>
    <p:extLst>
      <p:ext uri="{BB962C8B-B14F-4D97-AF65-F5344CB8AC3E}">
        <p14:creationId xmlns:p14="http://schemas.microsoft.com/office/powerpoint/2010/main" val="287611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9089" y="496969"/>
            <a:ext cx="1782701" cy="301220"/>
          </a:xfrm>
          <a:prstGeom prst="rect">
            <a:avLst/>
          </a:prstGeom>
        </p:spPr>
      </p:pic>
      <p:pic>
        <p:nvPicPr>
          <p:cNvPr id="4" name="Picture 3"/>
          <p:cNvPicPr>
            <a:picLocks noChangeAspect="1"/>
          </p:cNvPicPr>
          <p:nvPr/>
        </p:nvPicPr>
        <p:blipFill>
          <a:blip r:embed="rId4"/>
          <a:stretch>
            <a:fillRect/>
          </a:stretch>
        </p:blipFill>
        <p:spPr>
          <a:xfrm>
            <a:off x="1" y="3027903"/>
            <a:ext cx="12192000" cy="3830097"/>
          </a:xfrm>
          <a:prstGeom prst="rect">
            <a:avLst/>
          </a:prstGeom>
        </p:spPr>
      </p:pic>
      <p:sp>
        <p:nvSpPr>
          <p:cNvPr id="2" name="Title 1"/>
          <p:cNvSpPr>
            <a:spLocks noGrp="1"/>
          </p:cNvSpPr>
          <p:nvPr>
            <p:ph type="ctrTitle"/>
          </p:nvPr>
        </p:nvSpPr>
        <p:spPr>
          <a:xfrm>
            <a:off x="823865" y="1158844"/>
            <a:ext cx="10492967" cy="1647177"/>
          </a:xfrm>
        </p:spPr>
        <p:txBody>
          <a:bodyPr>
            <a:normAutofit fontScale="90000"/>
          </a:bodyPr>
          <a:lstStyle/>
          <a:p>
            <a:r>
              <a:rPr lang="en-US" b="1" dirty="0"/>
              <a:t/>
            </a:r>
            <a:br>
              <a:rPr lang="en-US" b="1" dirty="0"/>
            </a:br>
            <a:r>
              <a:rPr lang="en-GB" sz="5300" b="1" dirty="0">
                <a:solidFill>
                  <a:srgbClr val="D44F18"/>
                </a:solidFill>
              </a:rPr>
              <a:t>Technical support for the interoperability Issues Log Book</a:t>
            </a:r>
            <a:endParaRPr lang="en-US" sz="4900" b="1" dirty="0">
              <a:solidFill>
                <a:srgbClr val="D44F18"/>
              </a:solidFill>
            </a:endParaRPr>
          </a:p>
        </p:txBody>
      </p:sp>
      <p:sp>
        <p:nvSpPr>
          <p:cNvPr id="3" name="Subtitle 2"/>
          <p:cNvSpPr>
            <a:spLocks noGrp="1"/>
          </p:cNvSpPr>
          <p:nvPr>
            <p:ph type="subTitle" idx="1"/>
          </p:nvPr>
        </p:nvSpPr>
        <p:spPr>
          <a:xfrm>
            <a:off x="1" y="3027903"/>
            <a:ext cx="12191999" cy="1495236"/>
          </a:xfrm>
          <a:solidFill>
            <a:srgbClr val="FFE699">
              <a:alpha val="50196"/>
            </a:srgbClr>
          </a:solidFill>
        </p:spPr>
        <p:txBody>
          <a:bodyPr>
            <a:noAutofit/>
          </a:bodyPr>
          <a:lstStyle/>
          <a:p>
            <a:pPr>
              <a:lnSpc>
                <a:spcPct val="150000"/>
              </a:lnSpc>
            </a:pPr>
            <a:r>
              <a:rPr lang="nl-NL" sz="3200" b="1" smtClean="0">
                <a:solidFill>
                  <a:srgbClr val="D44F18"/>
                </a:solidFill>
                <a:latin typeface="+mj-lt"/>
                <a:ea typeface="+mj-ea"/>
                <a:cs typeface="+mj-cs"/>
              </a:rPr>
              <a:t>RFC7 RAG</a:t>
            </a:r>
            <a:endParaRPr lang="nl-NL" sz="3200" b="1" smtClean="0">
              <a:solidFill>
                <a:srgbClr val="D44F18"/>
              </a:solidFill>
              <a:latin typeface="+mj-lt"/>
              <a:ea typeface="+mj-ea"/>
              <a:cs typeface="+mj-cs"/>
            </a:endParaRPr>
          </a:p>
          <a:p>
            <a:pPr>
              <a:lnSpc>
                <a:spcPct val="100000"/>
              </a:lnSpc>
            </a:pPr>
            <a:r>
              <a:rPr lang="nl-NL" sz="3200" b="1" smtClean="0">
                <a:solidFill>
                  <a:srgbClr val="D44F18"/>
                </a:solidFill>
                <a:latin typeface="+mj-lt"/>
                <a:ea typeface="+mj-ea"/>
                <a:cs typeface="+mj-cs"/>
              </a:rPr>
              <a:t>14 April</a:t>
            </a:r>
            <a:r>
              <a:rPr lang="nl-NL" sz="3200" b="1" smtClean="0">
                <a:solidFill>
                  <a:srgbClr val="D44F18"/>
                </a:solidFill>
                <a:latin typeface="+mj-lt"/>
                <a:ea typeface="+mj-ea"/>
                <a:cs typeface="+mj-cs"/>
              </a:rPr>
              <a:t> </a:t>
            </a:r>
            <a:r>
              <a:rPr lang="nl-NL" sz="3200" b="1" smtClean="0">
                <a:solidFill>
                  <a:srgbClr val="D44F18"/>
                </a:solidFill>
                <a:latin typeface="+mj-lt"/>
                <a:ea typeface="+mj-ea"/>
                <a:cs typeface="+mj-cs"/>
              </a:rPr>
              <a:t>2021</a:t>
            </a:r>
            <a:endParaRPr lang="en-US" sz="3200" b="1" dirty="0">
              <a:solidFill>
                <a:srgbClr val="D44F18"/>
              </a:solidFill>
              <a:latin typeface="+mj-lt"/>
              <a:ea typeface="+mj-ea"/>
              <a:cs typeface="+mj-cs"/>
            </a:endParaRPr>
          </a:p>
        </p:txBody>
      </p:sp>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297974" y="269844"/>
            <a:ext cx="2842260" cy="889000"/>
          </a:xfrm>
          <a:prstGeom prst="rect">
            <a:avLst/>
          </a:prstGeom>
        </p:spPr>
      </p:pic>
      <p:pic>
        <p:nvPicPr>
          <p:cNvPr id="7" name="Picture 6"/>
          <p:cNvPicPr/>
          <p:nvPr/>
        </p:nvPicPr>
        <p:blipFill rotWithShape="1">
          <a:blip r:embed="rId6" cstate="print">
            <a:extLst>
              <a:ext uri="{28A0092B-C50C-407E-A947-70E740481C1C}">
                <a14:useLocalDpi xmlns:a14="http://schemas.microsoft.com/office/drawing/2010/main" val="0"/>
              </a:ext>
            </a:extLst>
          </a:blip>
          <a:srcRect t="35851" b="34841"/>
          <a:stretch/>
        </p:blipFill>
        <p:spPr bwMode="auto">
          <a:xfrm>
            <a:off x="3570213" y="467062"/>
            <a:ext cx="1603375" cy="469900"/>
          </a:xfrm>
          <a:prstGeom prst="rect">
            <a:avLst/>
          </a:prstGeom>
          <a:ln>
            <a:noFill/>
          </a:ln>
          <a:extLst>
            <a:ext uri="{53640926-AAD7-44D8-BBD7-CCE9431645EC}">
              <a14:shadowObscured xmlns:a14="http://schemas.microsoft.com/office/drawing/2010/main"/>
            </a:ext>
          </a:extLst>
        </p:spPr>
      </p:pic>
      <p:pic>
        <p:nvPicPr>
          <p:cNvPr id="10" name="Picture 9">
            <a:extLst>
              <a:ext uri="{FF2B5EF4-FFF2-40B4-BE49-F238E27FC236}">
                <a16:creationId xmlns="" xmlns:a16="http://schemas.microsoft.com/office/drawing/2014/main" id="{ACE4446B-75F0-44A6-9497-3CF7CD02E33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7847868" y="378162"/>
            <a:ext cx="1222375" cy="647700"/>
          </a:xfrm>
          <a:prstGeom prst="rect">
            <a:avLst/>
          </a:prstGeom>
          <a:noFill/>
        </p:spPr>
      </p:pic>
    </p:spTree>
    <p:extLst>
      <p:ext uri="{BB962C8B-B14F-4D97-AF65-F5344CB8AC3E}">
        <p14:creationId xmlns:p14="http://schemas.microsoft.com/office/powerpoint/2010/main" val="382355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7 – Buffer wagons </a:t>
            </a:r>
          </a:p>
        </p:txBody>
      </p:sp>
      <p:sp>
        <p:nvSpPr>
          <p:cNvPr id="3" name="Content Placeholder 2"/>
          <p:cNvSpPr>
            <a:spLocks noGrp="1"/>
          </p:cNvSpPr>
          <p:nvPr>
            <p:ph idx="1"/>
          </p:nvPr>
        </p:nvSpPr>
        <p:spPr/>
        <p:txBody>
          <a:bodyPr>
            <a:normAutofit/>
          </a:bodyPr>
          <a:lstStyle/>
          <a:p>
            <a:r>
              <a:rPr lang="en-US" sz="2000" smtClean="0"/>
              <a:t>BG</a:t>
            </a:r>
            <a:r>
              <a:rPr lang="en-US" sz="2000" dirty="0"/>
              <a:t>, HU, RO</a:t>
            </a:r>
            <a:r>
              <a:rPr lang="en-US" sz="2000"/>
              <a:t>, DE, as </a:t>
            </a:r>
            <a:r>
              <a:rPr lang="en-US" sz="2000" dirty="0"/>
              <a:t>well as RS. Especially Ruse, Curtici</a:t>
            </a:r>
            <a:r>
              <a:rPr lang="en-US" sz="2000"/>
              <a:t>, </a:t>
            </a:r>
            <a:r>
              <a:rPr lang="en-US" sz="2000" smtClean="0"/>
              <a:t>Dimitrovgrad</a:t>
            </a:r>
          </a:p>
          <a:p>
            <a:pPr marL="0" indent="0">
              <a:buNone/>
            </a:pPr>
            <a:endParaRPr lang="en-US" sz="2000" dirty="0"/>
          </a:p>
          <a:p>
            <a:r>
              <a:rPr lang="en-US" sz="2000" dirty="0"/>
              <a:t>Follow-up research:</a:t>
            </a:r>
          </a:p>
          <a:p>
            <a:pPr lvl="1">
              <a:buFont typeface="Courier New" panose="02070309020205020404" pitchFamily="49" charset="0"/>
              <a:buChar char="o"/>
            </a:pPr>
            <a:r>
              <a:rPr lang="en-US" sz="1800" dirty="0"/>
              <a:t>HU has cleaned up national rules since 08/2020 – positive experiences </a:t>
            </a:r>
          </a:p>
          <a:p>
            <a:pPr lvl="1">
              <a:buFont typeface="Courier New" panose="02070309020205020404" pitchFamily="49" charset="0"/>
              <a:buChar char="o"/>
            </a:pPr>
            <a:r>
              <a:rPr lang="en-US" sz="1800" dirty="0"/>
              <a:t>BG requires only 1 buffer wagon</a:t>
            </a:r>
          </a:p>
          <a:p>
            <a:pPr lvl="1">
              <a:buFont typeface="Courier New" panose="02070309020205020404" pitchFamily="49" charset="0"/>
              <a:buChar char="o"/>
            </a:pPr>
            <a:r>
              <a:rPr lang="en-US" sz="1800" dirty="0"/>
              <a:t>RO requires minimum of 12 </a:t>
            </a:r>
            <a:r>
              <a:rPr lang="en-US" sz="1800" u="sng" dirty="0"/>
              <a:t>axles</a:t>
            </a:r>
            <a:r>
              <a:rPr lang="en-US" sz="1800" dirty="0"/>
              <a:t> (= 2-6 wagons)</a:t>
            </a:r>
          </a:p>
          <a:p>
            <a:pPr lvl="1">
              <a:buFont typeface="Courier New" panose="02070309020205020404" pitchFamily="49" charset="0"/>
              <a:buChar char="o"/>
            </a:pPr>
            <a:r>
              <a:rPr lang="en-US" sz="1800" dirty="0"/>
              <a:t>RO requires no buffer wagons for complete petrol trains</a:t>
            </a:r>
          </a:p>
          <a:p>
            <a:pPr lvl="1">
              <a:buFont typeface="Courier New" panose="02070309020205020404" pitchFamily="49" charset="0"/>
              <a:buChar char="o"/>
            </a:pPr>
            <a:r>
              <a:rPr lang="en-US" sz="1800" dirty="0"/>
              <a:t>RS requires no buffer wagons for </a:t>
            </a:r>
            <a:r>
              <a:rPr lang="en-US" sz="1800"/>
              <a:t>petrol </a:t>
            </a:r>
            <a:r>
              <a:rPr lang="en-US" sz="1800" smtClean="0"/>
              <a:t>trains</a:t>
            </a:r>
          </a:p>
          <a:p>
            <a:pPr marL="457200" lvl="1" indent="0">
              <a:buNone/>
            </a:pPr>
            <a:endParaRPr lang="en-US" sz="1800" dirty="0"/>
          </a:p>
          <a:p>
            <a:pPr marL="0" indent="0">
              <a:buNone/>
            </a:pPr>
            <a:endParaRPr lang="nl-NL" sz="2000" dirty="0"/>
          </a:p>
        </p:txBody>
      </p:sp>
    </p:spTree>
    <p:extLst>
      <p:ext uri="{BB962C8B-B14F-4D97-AF65-F5344CB8AC3E}">
        <p14:creationId xmlns:p14="http://schemas.microsoft.com/office/powerpoint/2010/main" val="1970037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7 – </a:t>
            </a:r>
            <a:r>
              <a:rPr lang="nl-NL" sz="3600" b="1" smtClean="0">
                <a:solidFill>
                  <a:srgbClr val="D44F18"/>
                </a:solidFill>
              </a:rPr>
              <a:t>solutions</a:t>
            </a:r>
            <a:endParaRPr lang="nl-NL" sz="3600" b="1">
              <a:solidFill>
                <a:srgbClr val="D44F18"/>
              </a:solidFill>
            </a:endParaRPr>
          </a:p>
        </p:txBody>
      </p:sp>
      <p:sp>
        <p:nvSpPr>
          <p:cNvPr id="3" name="Content Placeholder 2"/>
          <p:cNvSpPr>
            <a:spLocks noGrp="1"/>
          </p:cNvSpPr>
          <p:nvPr>
            <p:ph idx="1"/>
          </p:nvPr>
        </p:nvSpPr>
        <p:spPr/>
        <p:txBody>
          <a:bodyPr>
            <a:normAutofit/>
          </a:bodyPr>
          <a:lstStyle/>
          <a:p>
            <a:r>
              <a:rPr lang="en-US" sz="2000" dirty="0" smtClean="0"/>
              <a:t>TSI-OPE </a:t>
            </a:r>
            <a:r>
              <a:rPr lang="en-US" sz="2000" dirty="0"/>
              <a:t>Appendix I lists the areas where national rules are </a:t>
            </a:r>
            <a:r>
              <a:rPr lang="en-US" sz="2000" dirty="0" smtClean="0"/>
              <a:t>allowed, will apply as from June 2021. (ERA analysis on cleaning-up of national rules)</a:t>
            </a:r>
          </a:p>
          <a:p>
            <a:r>
              <a:rPr lang="en-US" sz="2000" dirty="0" smtClean="0"/>
              <a:t>Member States </a:t>
            </a:r>
            <a:r>
              <a:rPr lang="en-US" sz="2000" dirty="0"/>
              <a:t>should clean-up national rules in the process of implementing the Fourth Railway Package. </a:t>
            </a:r>
            <a:endParaRPr lang="en-US" sz="2000" dirty="0" smtClean="0"/>
          </a:p>
          <a:p>
            <a:r>
              <a:rPr lang="en-US" sz="2000" dirty="0" smtClean="0"/>
              <a:t>Train </a:t>
            </a:r>
            <a:r>
              <a:rPr lang="en-US" sz="2000" dirty="0"/>
              <a:t>composition is not an area for national rules. Therefore, national rules in excess of the RID should be cleaned-up as per the railway safety directive that defines the migration strategy from a rule based approach to a risk based one</a:t>
            </a:r>
            <a:r>
              <a:rPr lang="en-US" sz="2000" dirty="0" smtClean="0"/>
              <a:t>.</a:t>
            </a:r>
          </a:p>
          <a:p>
            <a:r>
              <a:rPr lang="en-US" sz="2000" dirty="0" smtClean="0"/>
              <a:t>Commission </a:t>
            </a:r>
            <a:r>
              <a:rPr lang="en-US" sz="2000" dirty="0"/>
              <a:t>has </a:t>
            </a:r>
            <a:r>
              <a:rPr lang="en-US" sz="2000" dirty="0" smtClean="0"/>
              <a:t>adopted an </a:t>
            </a:r>
            <a:r>
              <a:rPr lang="en-US" sz="2000" dirty="0"/>
              <a:t>implementing act </a:t>
            </a:r>
            <a:r>
              <a:rPr lang="en-US" sz="2000" dirty="0" smtClean="0"/>
              <a:t>requesting Romania and Bulgaria to remove the </a:t>
            </a:r>
            <a:r>
              <a:rPr lang="en-US" sz="2000" dirty="0"/>
              <a:t>national </a:t>
            </a:r>
            <a:r>
              <a:rPr lang="en-US" sz="2000" dirty="0" smtClean="0"/>
              <a:t>rule on buffer wagons, </a:t>
            </a:r>
            <a:r>
              <a:rPr lang="en-US" sz="2000" dirty="0"/>
              <a:t>pertaining to issue 7 in RO and BG.</a:t>
            </a:r>
            <a:endParaRPr lang="nl-NL" sz="2000" dirty="0"/>
          </a:p>
          <a:p>
            <a:endParaRPr lang="nl-NL" sz="2000" dirty="0"/>
          </a:p>
          <a:p>
            <a:pPr marL="0" indent="0">
              <a:buNone/>
            </a:pPr>
            <a:endParaRPr lang="nl-NL" sz="2000" dirty="0"/>
          </a:p>
        </p:txBody>
      </p:sp>
    </p:spTree>
    <p:extLst>
      <p:ext uri="{BB962C8B-B14F-4D97-AF65-F5344CB8AC3E}">
        <p14:creationId xmlns:p14="http://schemas.microsoft.com/office/powerpoint/2010/main" val="3905427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11 – New train number </a:t>
            </a:r>
          </a:p>
        </p:txBody>
      </p:sp>
      <p:sp>
        <p:nvSpPr>
          <p:cNvPr id="3" name="Content Placeholder 2"/>
          <p:cNvSpPr>
            <a:spLocks noGrp="1"/>
          </p:cNvSpPr>
          <p:nvPr>
            <p:ph idx="1"/>
          </p:nvPr>
        </p:nvSpPr>
        <p:spPr/>
        <p:txBody>
          <a:bodyPr>
            <a:normAutofit/>
          </a:bodyPr>
          <a:lstStyle/>
          <a:p>
            <a:r>
              <a:rPr lang="en-US" sz="2000" dirty="0"/>
              <a:t>Cases where there is no change in the train composition, but IM assigns a new number to the train, which is then considered as a new train, </a:t>
            </a:r>
          </a:p>
          <a:p>
            <a:r>
              <a:rPr lang="en-US" sz="2000" dirty="0"/>
              <a:t>Thus, all train preparation procedures (such as full technical wagon check and brake test) have to be performed again</a:t>
            </a:r>
            <a:r>
              <a:rPr lang="en-US" sz="2000" dirty="0" smtClean="0"/>
              <a:t>.</a:t>
            </a:r>
          </a:p>
          <a:p>
            <a:r>
              <a:rPr lang="en-US" sz="2000" dirty="0" smtClean="0"/>
              <a:t>Stakeholder survey: </a:t>
            </a:r>
          </a:p>
          <a:p>
            <a:pPr lvl="1">
              <a:buFont typeface="Courier New" panose="02070309020205020404" pitchFamily="49" charset="0"/>
              <a:buChar char="o"/>
            </a:pPr>
            <a:r>
              <a:rPr lang="en-US" sz="1800" dirty="0" smtClean="0"/>
              <a:t>All </a:t>
            </a:r>
            <a:r>
              <a:rPr lang="de-DE" sz="1800" dirty="0" smtClean="0"/>
              <a:t>FR/ES </a:t>
            </a:r>
            <a:r>
              <a:rPr lang="de-DE" sz="1800" dirty="0" err="1" smtClean="0"/>
              <a:t>borders</a:t>
            </a:r>
            <a:r>
              <a:rPr lang="de-DE" sz="1800" dirty="0" smtClean="0"/>
              <a:t>: </a:t>
            </a:r>
            <a:r>
              <a:rPr lang="de-DE" sz="1800" dirty="0" err="1" smtClean="0"/>
              <a:t>Irún</a:t>
            </a:r>
            <a:r>
              <a:rPr lang="de-DE" sz="1800" dirty="0" smtClean="0"/>
              <a:t>/</a:t>
            </a:r>
            <a:r>
              <a:rPr lang="de-DE" sz="1800" dirty="0" err="1" smtClean="0"/>
              <a:t>Hendaye</a:t>
            </a:r>
            <a:r>
              <a:rPr lang="de-DE" sz="1800" dirty="0" smtClean="0"/>
              <a:t> (RFC4), </a:t>
            </a:r>
            <a:r>
              <a:rPr lang="de-DE" sz="1800" dirty="0" err="1" smtClean="0"/>
              <a:t>Portbou</a:t>
            </a:r>
            <a:r>
              <a:rPr lang="de-DE" sz="1800" dirty="0" smtClean="0"/>
              <a:t>/</a:t>
            </a:r>
            <a:r>
              <a:rPr lang="de-DE" sz="1800" dirty="0" err="1" smtClean="0"/>
              <a:t>Cerbère</a:t>
            </a:r>
            <a:r>
              <a:rPr lang="de-DE" sz="1800" dirty="0" smtClean="0"/>
              <a:t> (RFC6), Perpignan (RFC6) </a:t>
            </a:r>
          </a:p>
          <a:p>
            <a:pPr lvl="1">
              <a:buFont typeface="Courier New" panose="02070309020205020404" pitchFamily="49" charset="0"/>
              <a:buChar char="o"/>
            </a:pPr>
            <a:r>
              <a:rPr lang="de-DE" sz="1800" dirty="0" smtClean="0"/>
              <a:t>PT, HU, RO, IT</a:t>
            </a:r>
            <a:endParaRPr lang="de-DE" sz="1800" dirty="0"/>
          </a:p>
        </p:txBody>
      </p:sp>
    </p:spTree>
    <p:extLst>
      <p:ext uri="{BB962C8B-B14F-4D97-AF65-F5344CB8AC3E}">
        <p14:creationId xmlns:p14="http://schemas.microsoft.com/office/powerpoint/2010/main" val="1771450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11 – New train number </a:t>
            </a:r>
          </a:p>
        </p:txBody>
      </p:sp>
      <p:sp>
        <p:nvSpPr>
          <p:cNvPr id="3" name="Content Placeholder 2"/>
          <p:cNvSpPr>
            <a:spLocks noGrp="1"/>
          </p:cNvSpPr>
          <p:nvPr>
            <p:ph idx="1"/>
          </p:nvPr>
        </p:nvSpPr>
        <p:spPr/>
        <p:txBody>
          <a:bodyPr>
            <a:normAutofit/>
          </a:bodyPr>
          <a:lstStyle/>
          <a:p>
            <a:pPr marL="0" indent="0">
              <a:buNone/>
            </a:pPr>
            <a:r>
              <a:rPr lang="nl-NL" sz="2000" dirty="0" smtClean="0"/>
              <a:t>Follow-up research: Interviews with Xrail, Railcargo, DB Cargo, TX Italy, RTC, RFC7 OEM, RFC9 RHD,..</a:t>
            </a:r>
          </a:p>
          <a:p>
            <a:r>
              <a:rPr lang="nl-NL" sz="2000" dirty="0" smtClean="0"/>
              <a:t>Issue </a:t>
            </a:r>
            <a:r>
              <a:rPr lang="nl-NL" sz="2000" u="sng" dirty="0"/>
              <a:t>occurs</a:t>
            </a:r>
            <a:r>
              <a:rPr lang="nl-NL" sz="2000" dirty="0"/>
              <a:t> in </a:t>
            </a:r>
            <a:r>
              <a:rPr lang="nl-NL" sz="2000" dirty="0" smtClean="0"/>
              <a:t>HU, (RO</a:t>
            </a:r>
            <a:r>
              <a:rPr lang="nl-NL" sz="2000" dirty="0"/>
              <a:t>)</a:t>
            </a:r>
            <a:r>
              <a:rPr lang="nl-NL" sz="2000" dirty="0" smtClean="0"/>
              <a:t> </a:t>
            </a:r>
            <a:r>
              <a:rPr lang="nl-NL" sz="2000" dirty="0"/>
              <a:t>when international train number to national train number at border station e.g. in case of delays: </a:t>
            </a:r>
          </a:p>
          <a:p>
            <a:pPr lvl="1">
              <a:buFont typeface="Courier New" panose="02070309020205020404" pitchFamily="49" charset="0"/>
              <a:buChar char="o"/>
            </a:pPr>
            <a:r>
              <a:rPr lang="nl-NL" sz="1600" dirty="0"/>
              <a:t>RO: Some 80% of trains entering RO from HU are affected (Curtici); </a:t>
            </a:r>
            <a:r>
              <a:rPr lang="en-US" sz="1600" dirty="0"/>
              <a:t>as the trains have waiting times at the border station anyway due to traction change (Electric – Diesel) this is not a major problem.</a:t>
            </a:r>
          </a:p>
          <a:p>
            <a:pPr lvl="1">
              <a:buFont typeface="Courier New" panose="02070309020205020404" pitchFamily="49" charset="0"/>
              <a:buChar char="o"/>
            </a:pPr>
            <a:r>
              <a:rPr lang="en-US" sz="1600" dirty="0"/>
              <a:t>HU: according to MÁV rule book, train preparation needs to be done again, braking check and all operational issues are required; Follow-up inquires: RFC7 compiling brief overview; additional info from Traffic </a:t>
            </a:r>
            <a:r>
              <a:rPr lang="en-US" sz="1600" dirty="0" err="1"/>
              <a:t>Mgt</a:t>
            </a:r>
            <a:r>
              <a:rPr lang="en-US" sz="1600" dirty="0"/>
              <a:t> working group leader (via RFC7)</a:t>
            </a:r>
          </a:p>
          <a:p>
            <a:r>
              <a:rPr lang="nl-NL" sz="2000" dirty="0" smtClean="0"/>
              <a:t>Issue </a:t>
            </a:r>
            <a:r>
              <a:rPr lang="nl-NL" sz="2000" u="sng" dirty="0"/>
              <a:t>does not occur </a:t>
            </a:r>
            <a:r>
              <a:rPr lang="nl-NL" sz="2000" dirty="0"/>
              <a:t>in IT and other Western European countries (cp. Xrail members)</a:t>
            </a:r>
          </a:p>
          <a:p>
            <a:r>
              <a:rPr lang="nl-NL" sz="2000" dirty="0"/>
              <a:t>Change of train numbers is also connected with Issue 4/15 (Matching of trains in RNE TIS)</a:t>
            </a:r>
          </a:p>
          <a:p>
            <a:endParaRPr lang="nl-NL" dirty="0"/>
          </a:p>
        </p:txBody>
      </p:sp>
    </p:spTree>
    <p:extLst>
      <p:ext uri="{BB962C8B-B14F-4D97-AF65-F5344CB8AC3E}">
        <p14:creationId xmlns:p14="http://schemas.microsoft.com/office/powerpoint/2010/main" val="3704713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11 – solutions </a:t>
            </a:r>
          </a:p>
        </p:txBody>
      </p:sp>
      <p:sp>
        <p:nvSpPr>
          <p:cNvPr id="3" name="Content Placeholder 2"/>
          <p:cNvSpPr>
            <a:spLocks noGrp="1"/>
          </p:cNvSpPr>
          <p:nvPr>
            <p:ph idx="1"/>
          </p:nvPr>
        </p:nvSpPr>
        <p:spPr/>
        <p:txBody>
          <a:bodyPr>
            <a:normAutofit/>
          </a:bodyPr>
          <a:lstStyle/>
          <a:p>
            <a:pPr lvl="0"/>
            <a:r>
              <a:rPr lang="en-GB" sz="2000" b="1" dirty="0"/>
              <a:t>Reducing train delays </a:t>
            </a:r>
            <a:r>
              <a:rPr lang="en-GB" sz="2000" dirty="0"/>
              <a:t>at border stations (particularly </a:t>
            </a:r>
            <a:r>
              <a:rPr lang="en-GB" sz="2000" dirty="0" err="1"/>
              <a:t>Curtici</a:t>
            </a:r>
            <a:r>
              <a:rPr lang="en-GB" sz="2000" dirty="0"/>
              <a:t>/RO) will lead to less </a:t>
            </a:r>
            <a:r>
              <a:rPr lang="en-GB" sz="2000" dirty="0" smtClean="0"/>
              <a:t>re-numbering </a:t>
            </a:r>
            <a:r>
              <a:rPr lang="en-GB" sz="2000" dirty="0"/>
              <a:t>of trains and less “operational train </a:t>
            </a:r>
            <a:r>
              <a:rPr lang="en-GB" sz="2000" dirty="0" err="1" smtClean="0"/>
              <a:t>PaPs</a:t>
            </a:r>
            <a:r>
              <a:rPr lang="en-GB" sz="2000" dirty="0" smtClean="0"/>
              <a:t>” - even </a:t>
            </a:r>
            <a:r>
              <a:rPr lang="en-GB" sz="2000" dirty="0"/>
              <a:t>under current regulatory framework. </a:t>
            </a:r>
            <a:endParaRPr lang="en-GB" sz="2000" dirty="0" smtClean="0"/>
          </a:p>
          <a:p>
            <a:pPr lvl="0"/>
            <a:endParaRPr lang="en-GB" sz="2000" dirty="0"/>
          </a:p>
          <a:p>
            <a:pPr lvl="0"/>
            <a:r>
              <a:rPr lang="en-GB" sz="2000" b="1" dirty="0" smtClean="0"/>
              <a:t>Optimising information exchange </a:t>
            </a:r>
            <a:r>
              <a:rPr lang="en-GB" sz="2000" dirty="0" smtClean="0"/>
              <a:t>(train numbers, ETA) and border </a:t>
            </a:r>
            <a:r>
              <a:rPr lang="en-GB" sz="2000" dirty="0"/>
              <a:t>handling </a:t>
            </a:r>
            <a:r>
              <a:rPr lang="en-GB" sz="2000" dirty="0" smtClean="0"/>
              <a:t>processes (issue 8).</a:t>
            </a:r>
          </a:p>
          <a:p>
            <a:pPr lvl="0"/>
            <a:endParaRPr lang="nl-NL" sz="2000" dirty="0"/>
          </a:p>
          <a:p>
            <a:pPr lvl="0"/>
            <a:r>
              <a:rPr lang="en-GB" sz="2000" b="1" dirty="0"/>
              <a:t>Ensuring consistent train </a:t>
            </a:r>
            <a:r>
              <a:rPr lang="en-GB" sz="2000" b="1" dirty="0" smtClean="0"/>
              <a:t>numbers</a:t>
            </a:r>
            <a:r>
              <a:rPr lang="en-GB" sz="2000" dirty="0" smtClean="0"/>
              <a:t>, preventing trains being considered as a </a:t>
            </a:r>
            <a:r>
              <a:rPr lang="en-GB" sz="2000" dirty="0"/>
              <a:t>“new” </a:t>
            </a:r>
            <a:r>
              <a:rPr lang="en-GB" sz="2000" dirty="0" smtClean="0"/>
              <a:t>train;</a:t>
            </a:r>
            <a:br>
              <a:rPr lang="en-GB" sz="2000" dirty="0" smtClean="0"/>
            </a:br>
            <a:r>
              <a:rPr lang="en-GB" sz="2000" dirty="0" smtClean="0"/>
              <a:t>see also Issue </a:t>
            </a:r>
            <a:r>
              <a:rPr lang="en-GB" sz="2000" dirty="0"/>
              <a:t>15 (matching of trains in RNE TIS) and the </a:t>
            </a:r>
            <a:r>
              <a:rPr lang="en-GB" sz="2000" dirty="0" smtClean="0"/>
              <a:t>related solutions </a:t>
            </a:r>
            <a:r>
              <a:rPr lang="en-GB" sz="2000" dirty="0"/>
              <a:t>(“Train ID”). </a:t>
            </a:r>
            <a:endParaRPr lang="en-GB" sz="2000" dirty="0" smtClean="0"/>
          </a:p>
          <a:p>
            <a:pPr lvl="0"/>
            <a:endParaRPr lang="nl-NL" sz="2000" dirty="0"/>
          </a:p>
          <a:p>
            <a:pPr lvl="0"/>
            <a:r>
              <a:rPr lang="en-GB" sz="2000" b="1" dirty="0"/>
              <a:t>Cleaning up </a:t>
            </a:r>
            <a:r>
              <a:rPr lang="en-GB" sz="2000" b="1" dirty="0" smtClean="0"/>
              <a:t>related rules (by Infrastructure Managers): </a:t>
            </a:r>
            <a:r>
              <a:rPr lang="en-GB" sz="2000" dirty="0"/>
              <a:t>Train checks must be performed </a:t>
            </a:r>
            <a:endParaRPr lang="en-GB" sz="2000" dirty="0" smtClean="0"/>
          </a:p>
          <a:p>
            <a:pPr lvl="1">
              <a:buFont typeface="Courier New" panose="02070309020205020404" pitchFamily="49" charset="0"/>
              <a:buChar char="o"/>
            </a:pPr>
            <a:r>
              <a:rPr lang="en-GB" sz="1800" dirty="0" smtClean="0"/>
              <a:t>Due to safety reasons / operational </a:t>
            </a:r>
            <a:r>
              <a:rPr lang="en-GB" sz="1800" dirty="0"/>
              <a:t>needs (change of train configuration, potential standing time</a:t>
            </a:r>
            <a:r>
              <a:rPr lang="en-GB" sz="1800" dirty="0" smtClean="0"/>
              <a:t>, …);</a:t>
            </a:r>
          </a:p>
          <a:p>
            <a:pPr lvl="1">
              <a:buFont typeface="Courier New" panose="02070309020205020404" pitchFamily="49" charset="0"/>
              <a:buChar char="o"/>
            </a:pPr>
            <a:r>
              <a:rPr lang="en-GB" sz="1800" dirty="0"/>
              <a:t>N</a:t>
            </a:r>
            <a:r>
              <a:rPr lang="en-GB" sz="1800" dirty="0" smtClean="0"/>
              <a:t>ot </a:t>
            </a:r>
            <a:r>
              <a:rPr lang="en-GB" sz="1800" dirty="0"/>
              <a:t>to pure formal reasons (only change of train number</a:t>
            </a:r>
            <a:r>
              <a:rPr lang="en-GB" sz="1800" dirty="0" smtClean="0"/>
              <a:t>).</a:t>
            </a:r>
            <a:endParaRPr lang="nl-NL" sz="1800" dirty="0"/>
          </a:p>
        </p:txBody>
      </p:sp>
    </p:spTree>
    <p:extLst>
      <p:ext uri="{BB962C8B-B14F-4D97-AF65-F5344CB8AC3E}">
        <p14:creationId xmlns:p14="http://schemas.microsoft.com/office/powerpoint/2010/main" val="903093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13 – 2 people cabin crew</a:t>
            </a:r>
          </a:p>
        </p:txBody>
      </p:sp>
      <p:sp>
        <p:nvSpPr>
          <p:cNvPr id="3" name="Content Placeholder 2"/>
          <p:cNvSpPr>
            <a:spLocks noGrp="1"/>
          </p:cNvSpPr>
          <p:nvPr>
            <p:ph idx="1"/>
          </p:nvPr>
        </p:nvSpPr>
        <p:spPr/>
        <p:txBody>
          <a:bodyPr>
            <a:normAutofit/>
          </a:bodyPr>
          <a:lstStyle/>
          <a:p>
            <a:r>
              <a:rPr lang="en-GB" sz="2000" b="0" i="0" u="none" strike="noStrike" dirty="0">
                <a:effectLst/>
                <a:latin typeface="+mn-lt"/>
              </a:rPr>
              <a:t>Number of drivers/size of cabin crew is required to be 2 in some cases and in some Member States.</a:t>
            </a:r>
          </a:p>
          <a:p>
            <a:r>
              <a:rPr lang="en-GB" sz="2000" dirty="0"/>
              <a:t>In some cases 2 drivers are required, in other cases 1 driver + 1 additional staff are required.</a:t>
            </a:r>
            <a:endParaRPr lang="en-GB" sz="2000" b="0" i="0" u="none" strike="noStrike" dirty="0">
              <a:effectLst/>
              <a:latin typeface="+mn-lt"/>
            </a:endParaRPr>
          </a:p>
          <a:p>
            <a:r>
              <a:rPr lang="en-GB" sz="2000" b="0" noProof="0" dirty="0">
                <a:latin typeface="+mn-lt"/>
              </a:rPr>
              <a:t>Consequences: greater planning effort, increased cost for HR.</a:t>
            </a:r>
          </a:p>
          <a:p>
            <a:r>
              <a:rPr lang="nl-NL" sz="2000" dirty="0"/>
              <a:t>Stakeholder survey: BG, </a:t>
            </a:r>
            <a:r>
              <a:rPr lang="en-US" sz="2000" dirty="0"/>
              <a:t>RO, IT</a:t>
            </a:r>
          </a:p>
          <a:p>
            <a:endParaRPr lang="en-US" sz="2000" dirty="0"/>
          </a:p>
          <a:p>
            <a:pPr marL="0" indent="0">
              <a:buNone/>
            </a:pPr>
            <a:r>
              <a:rPr lang="en-US" sz="2000" b="1" u="sng" dirty="0"/>
              <a:t>Survey results</a:t>
            </a:r>
          </a:p>
          <a:p>
            <a:pPr marL="228600" marR="0" lvl="0" indent="-228600" algn="l" defTabSz="914400" rtl="0" eaLnBrk="1" fontAlgn="auto" latinLnBrk="0" hangingPunct="1">
              <a:lnSpc>
                <a:spcPct val="90000"/>
              </a:lnSpc>
              <a:spcBef>
                <a:spcPts val="1000"/>
              </a:spcBef>
              <a:spcAft>
                <a:spcPts val="600"/>
              </a:spcAft>
              <a:buClrTx/>
              <a:buSzTx/>
              <a:buFont typeface="Courier New" panose="02070309020205020404" pitchFamily="49" charset="0"/>
              <a:buChar char="o"/>
              <a:tabLst/>
              <a:defRPr/>
            </a:pPr>
            <a:r>
              <a:rPr kumimoji="0" lang="de-DE" sz="2000" b="0" i="0" u="none" strike="noStrike" kern="1200" cap="none" spc="0" normalizeH="0" baseline="0" noProof="0" dirty="0">
                <a:ln>
                  <a:noFill/>
                </a:ln>
                <a:solidFill>
                  <a:prstClr val="black"/>
                </a:solidFill>
                <a:effectLst/>
                <a:uLnTx/>
                <a:uFillTx/>
                <a:latin typeface="Calibri" panose="020F0502020204030204"/>
                <a:ea typeface="+mn-ea"/>
                <a:cs typeface="+mn-cs"/>
              </a:rPr>
              <a:t>IT: </a:t>
            </a:r>
            <a:r>
              <a:rPr lang="en-US" sz="2000" dirty="0"/>
              <a:t>o</a:t>
            </a:r>
            <a:r>
              <a:rPr lang="en-GB" sz="2000" dirty="0"/>
              <a:t>n some line sections 2 people are required on the cabin</a:t>
            </a:r>
          </a:p>
          <a:p>
            <a:pPr marL="1257300" lvl="2" indent="-342900" algn="just">
              <a:lnSpc>
                <a:spcPct val="115000"/>
              </a:lnSpc>
              <a:spcBef>
                <a:spcPts val="0"/>
              </a:spcBef>
              <a:spcAft>
                <a:spcPts val="600"/>
              </a:spcAft>
              <a:buFont typeface="Symbol" panose="05050102010706020507" pitchFamily="18" charset="2"/>
              <a:buChar char=""/>
            </a:pPr>
            <a:r>
              <a:rPr lang="en-GB" sz="1800" dirty="0"/>
              <a:t>Second person necessary to perform tasks on the train and for health &amp; safety reasons. </a:t>
            </a:r>
          </a:p>
          <a:p>
            <a:pPr marL="1257300" lvl="2" indent="-342900" algn="just">
              <a:lnSpc>
                <a:spcPct val="115000"/>
              </a:lnSpc>
              <a:spcBef>
                <a:spcPts val="0"/>
              </a:spcBef>
              <a:spcAft>
                <a:spcPts val="600"/>
              </a:spcAft>
              <a:buFont typeface="Symbol" panose="05050102010706020507" pitchFamily="18" charset="2"/>
              <a:buChar char=""/>
            </a:pPr>
            <a:r>
              <a:rPr lang="en-GB" sz="1800" dirty="0"/>
              <a:t>In practise, the second person is not necessary most of the time.</a:t>
            </a:r>
          </a:p>
          <a:p>
            <a:pPr marL="1257300" lvl="2" indent="-342900" algn="just">
              <a:lnSpc>
                <a:spcPct val="115000"/>
              </a:lnSpc>
              <a:spcBef>
                <a:spcPts val="0"/>
              </a:spcBef>
              <a:spcAft>
                <a:spcPts val="600"/>
              </a:spcAft>
              <a:buFont typeface="Symbol" panose="05050102010706020507" pitchFamily="18" charset="2"/>
              <a:buChar char=""/>
            </a:pPr>
            <a:r>
              <a:rPr lang="en-GB" sz="1800" dirty="0"/>
              <a:t>Not an issue of railway regulation but related to general worker’s health &amp; safety regulations. </a:t>
            </a:r>
          </a:p>
          <a:p>
            <a:pPr marL="0" indent="0">
              <a:buNone/>
            </a:pPr>
            <a:endParaRPr lang="en-US" sz="2000" dirty="0"/>
          </a:p>
        </p:txBody>
      </p:sp>
    </p:spTree>
    <p:extLst>
      <p:ext uri="{BB962C8B-B14F-4D97-AF65-F5344CB8AC3E}">
        <p14:creationId xmlns:p14="http://schemas.microsoft.com/office/powerpoint/2010/main" val="1397990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dirty="0">
                <a:solidFill>
                  <a:srgbClr val="D44F18"/>
                </a:solidFill>
              </a:rPr>
              <a:t>Issue 13 – 2 people cabin crew</a:t>
            </a:r>
          </a:p>
        </p:txBody>
      </p:sp>
      <p:sp>
        <p:nvSpPr>
          <p:cNvPr id="4" name="Content Placeholder 2">
            <a:extLst>
              <a:ext uri="{FF2B5EF4-FFF2-40B4-BE49-F238E27FC236}">
                <a16:creationId xmlns="" xmlns:a16="http://schemas.microsoft.com/office/drawing/2014/main" id="{93A9379B-0C48-4625-B540-9D393992EC74}"/>
              </a:ext>
            </a:extLst>
          </p:cNvPr>
          <p:cNvSpPr>
            <a:spLocks noGrp="1"/>
          </p:cNvSpPr>
          <p:nvPr>
            <p:ph idx="1"/>
          </p:nvPr>
        </p:nvSpPr>
        <p:spPr>
          <a:xfrm>
            <a:off x="838200" y="1825624"/>
            <a:ext cx="10515600" cy="4773479"/>
          </a:xfrm>
        </p:spPr>
        <p:txBody>
          <a:bodyPr>
            <a:noAutofit/>
          </a:bodyPr>
          <a:lstStyle/>
          <a:p>
            <a:pPr>
              <a:spcAft>
                <a:spcPts val="600"/>
              </a:spcAft>
              <a:buFont typeface="Courier New" panose="02070309020205020404" pitchFamily="49" charset="0"/>
              <a:buChar char="o"/>
            </a:pPr>
            <a:r>
              <a:rPr lang="en-GB" sz="2000" dirty="0"/>
              <a:t>BG: </a:t>
            </a:r>
          </a:p>
          <a:p>
            <a:pPr marL="800100" lvl="1" indent="-342900" algn="just">
              <a:lnSpc>
                <a:spcPct val="100000"/>
              </a:lnSpc>
              <a:spcBef>
                <a:spcPts val="0"/>
              </a:spcBef>
              <a:spcAft>
                <a:spcPts val="600"/>
              </a:spcAft>
              <a:buFont typeface="Symbol" panose="05050102010706020507" pitchFamily="18" charset="2"/>
              <a:buChar char=""/>
            </a:pPr>
            <a:r>
              <a:rPr lang="en-GB" sz="1800" dirty="0"/>
              <a:t>line locomotives require 2 locomotive drivers,</a:t>
            </a:r>
          </a:p>
          <a:p>
            <a:pPr marL="800100" lvl="1" indent="-342900" algn="just">
              <a:lnSpc>
                <a:spcPct val="100000"/>
              </a:lnSpc>
              <a:spcBef>
                <a:spcPts val="0"/>
              </a:spcBef>
              <a:spcAft>
                <a:spcPts val="600"/>
              </a:spcAft>
              <a:buFont typeface="Symbol" panose="05050102010706020507" pitchFamily="18" charset="2"/>
              <a:buChar char=""/>
            </a:pPr>
            <a:r>
              <a:rPr lang="en-GB" sz="1800" dirty="0"/>
              <a:t>pushing locomotives require only 1 driver. Double traction requires 3 drivers (2 for the first, 1 for the second locomotive).</a:t>
            </a:r>
          </a:p>
          <a:p>
            <a:pPr marL="800100" lvl="1" indent="-342900" algn="just">
              <a:lnSpc>
                <a:spcPct val="100000"/>
              </a:lnSpc>
              <a:spcBef>
                <a:spcPts val="0"/>
              </a:spcBef>
              <a:spcAft>
                <a:spcPts val="600"/>
              </a:spcAft>
              <a:buFont typeface="Symbol" panose="05050102010706020507" pitchFamily="18" charset="2"/>
              <a:buChar char=""/>
            </a:pPr>
            <a:r>
              <a:rPr lang="en-GB" sz="1800" dirty="0"/>
              <a:t>single locomotive operations can be done with only 1 locomotive driver.</a:t>
            </a:r>
          </a:p>
          <a:p>
            <a:pPr marL="457200" lvl="1" indent="0" algn="just">
              <a:lnSpc>
                <a:spcPct val="100000"/>
              </a:lnSpc>
              <a:spcBef>
                <a:spcPts val="0"/>
              </a:spcBef>
              <a:spcAft>
                <a:spcPts val="600"/>
              </a:spcAft>
              <a:buNone/>
            </a:pPr>
            <a:endParaRPr lang="en-GB" sz="1800" dirty="0"/>
          </a:p>
          <a:p>
            <a:pPr>
              <a:spcAft>
                <a:spcPts val="600"/>
              </a:spcAft>
              <a:buFont typeface="Courier New" panose="02070309020205020404" pitchFamily="49" charset="0"/>
              <a:buChar char="o"/>
            </a:pPr>
            <a:r>
              <a:rPr lang="en-GB" sz="2000" dirty="0"/>
              <a:t>RO: 2 train drivers required only in specific cases</a:t>
            </a:r>
          </a:p>
          <a:p>
            <a:pPr marL="800100" lvl="1" indent="-342900" algn="just">
              <a:lnSpc>
                <a:spcPct val="100000"/>
              </a:lnSpc>
              <a:spcBef>
                <a:spcPts val="0"/>
              </a:spcBef>
              <a:spcAft>
                <a:spcPts val="600"/>
              </a:spcAft>
              <a:buFont typeface="Symbol" panose="05050102010706020507" pitchFamily="18" charset="2"/>
              <a:buChar char=""/>
            </a:pPr>
            <a:r>
              <a:rPr lang="en-GB" sz="1800" dirty="0"/>
              <a:t>Rule nr. 005 (amended in 2019) is regulating this issue regarding two agent train operations.</a:t>
            </a:r>
          </a:p>
          <a:p>
            <a:pPr marL="800100" lvl="1" indent="-342900" algn="just">
              <a:lnSpc>
                <a:spcPct val="100000"/>
              </a:lnSpc>
              <a:spcBef>
                <a:spcPts val="0"/>
              </a:spcBef>
              <a:spcAft>
                <a:spcPts val="600"/>
              </a:spcAft>
              <a:buFont typeface="Symbol" panose="05050102010706020507" pitchFamily="18" charset="2"/>
              <a:buChar char=""/>
            </a:pPr>
            <a:r>
              <a:rPr lang="en-GB" sz="1800" dirty="0"/>
              <a:t>If certain requirements on the train control and signalling system are met, a train can be operated by one agent (driver) only.</a:t>
            </a:r>
          </a:p>
          <a:p>
            <a:pPr marL="800100" lvl="1" indent="-342900" algn="just">
              <a:lnSpc>
                <a:spcPct val="100000"/>
              </a:lnSpc>
              <a:spcBef>
                <a:spcPts val="0"/>
              </a:spcBef>
              <a:spcAft>
                <a:spcPts val="600"/>
              </a:spcAft>
              <a:buFont typeface="Symbol" panose="05050102010706020507" pitchFamily="18" charset="2"/>
              <a:buChar char=""/>
            </a:pPr>
            <a:r>
              <a:rPr lang="en-GB" sz="1800" dirty="0"/>
              <a:t>Second person in the cabin does not have to be a train driver but must be able to stop the train and to intervene in case of danger during train operation. </a:t>
            </a:r>
          </a:p>
          <a:p>
            <a:pPr marL="800100" lvl="1" indent="-342900" algn="just">
              <a:lnSpc>
                <a:spcPct val="100000"/>
              </a:lnSpc>
              <a:spcBef>
                <a:spcPts val="0"/>
              </a:spcBef>
              <a:spcAft>
                <a:spcPts val="600"/>
              </a:spcAft>
              <a:buFont typeface="Symbol" panose="05050102010706020507" pitchFamily="18" charset="2"/>
              <a:buChar char=""/>
            </a:pPr>
            <a:r>
              <a:rPr lang="en-GB" sz="1800" dirty="0"/>
              <a:t>However, a second driver is preferred, as this person could assist the driver during other operations.</a:t>
            </a:r>
          </a:p>
        </p:txBody>
      </p:sp>
    </p:spTree>
    <p:extLst>
      <p:ext uri="{BB962C8B-B14F-4D97-AF65-F5344CB8AC3E}">
        <p14:creationId xmlns:p14="http://schemas.microsoft.com/office/powerpoint/2010/main" val="993163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dirty="0">
                <a:solidFill>
                  <a:srgbClr val="D44F18"/>
                </a:solidFill>
              </a:rPr>
              <a:t>Issue 13 </a:t>
            </a:r>
            <a:r>
              <a:rPr lang="nl-NL" sz="3600" b="1">
                <a:solidFill>
                  <a:srgbClr val="D44F18"/>
                </a:solidFill>
              </a:rPr>
              <a:t>– solutions</a:t>
            </a:r>
            <a:endParaRPr lang="nl-NL" sz="3600" b="1" dirty="0">
              <a:solidFill>
                <a:srgbClr val="D44F18"/>
              </a:solidFill>
            </a:endParaRPr>
          </a:p>
        </p:txBody>
      </p:sp>
      <p:sp>
        <p:nvSpPr>
          <p:cNvPr id="4" name="Content Placeholder 2">
            <a:extLst>
              <a:ext uri="{FF2B5EF4-FFF2-40B4-BE49-F238E27FC236}">
                <a16:creationId xmlns="" xmlns:a16="http://schemas.microsoft.com/office/drawing/2014/main" id="{93A9379B-0C48-4625-B540-9D393992EC74}"/>
              </a:ext>
            </a:extLst>
          </p:cNvPr>
          <p:cNvSpPr>
            <a:spLocks noGrp="1"/>
          </p:cNvSpPr>
          <p:nvPr>
            <p:ph idx="1"/>
          </p:nvPr>
        </p:nvSpPr>
        <p:spPr>
          <a:xfrm>
            <a:off x="838200" y="1825624"/>
            <a:ext cx="10515600" cy="4773479"/>
          </a:xfrm>
        </p:spPr>
        <p:txBody>
          <a:bodyPr>
            <a:noAutofit/>
          </a:bodyPr>
          <a:lstStyle/>
          <a:p>
            <a:r>
              <a:rPr lang="en-GB" sz="2000" dirty="0"/>
              <a:t>Regulations were historically required for safe train operations.</a:t>
            </a:r>
          </a:p>
          <a:p>
            <a:r>
              <a:rPr lang="en-GB" sz="2000" dirty="0"/>
              <a:t>Safety systems and driver vigilance devices make additional staff in the cab obsolete.</a:t>
            </a:r>
          </a:p>
          <a:p>
            <a:r>
              <a:rPr lang="en-GB" sz="2000" dirty="0"/>
              <a:t>With the introduction of ETCS, a Europe-wide solution can be implemented. </a:t>
            </a:r>
          </a:p>
          <a:p>
            <a:endParaRPr lang="en-GB" sz="2000" dirty="0"/>
          </a:p>
          <a:p>
            <a:r>
              <a:rPr lang="en-GB" sz="2000" dirty="0"/>
              <a:t>National rules need to be removed: </a:t>
            </a:r>
          </a:p>
          <a:p>
            <a:pPr lvl="1"/>
            <a:r>
              <a:rPr lang="en-GB" sz="1800" dirty="0" smtClean="0"/>
              <a:t>Perform </a:t>
            </a:r>
            <a:r>
              <a:rPr lang="en-GB" sz="1800" dirty="0"/>
              <a:t>risk assessments </a:t>
            </a:r>
            <a:r>
              <a:rPr lang="en-GB" sz="1800" dirty="0" smtClean="0"/>
              <a:t>(railway </a:t>
            </a:r>
            <a:r>
              <a:rPr lang="en-GB" sz="1800" dirty="0"/>
              <a:t>regulators for RU and BG, and health authorities for </a:t>
            </a:r>
            <a:r>
              <a:rPr lang="en-GB" sz="1800" dirty="0" smtClean="0"/>
              <a:t>IT including sector).</a:t>
            </a:r>
            <a:endParaRPr lang="en-GB" sz="1800" dirty="0"/>
          </a:p>
          <a:p>
            <a:pPr lvl="1"/>
            <a:r>
              <a:rPr lang="en-GB" sz="1800" dirty="0"/>
              <a:t>Exploring additional technological solutions, such as smart watches to monitor drivers’ heart rates. </a:t>
            </a:r>
            <a:endParaRPr lang="nl-NL" sz="1800" dirty="0"/>
          </a:p>
        </p:txBody>
      </p:sp>
    </p:spTree>
    <p:extLst>
      <p:ext uri="{BB962C8B-B14F-4D97-AF65-F5344CB8AC3E}">
        <p14:creationId xmlns:p14="http://schemas.microsoft.com/office/powerpoint/2010/main" val="1485499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3600" b="1">
                <a:solidFill>
                  <a:srgbClr val="D44F18"/>
                </a:solidFill>
              </a:rPr>
              <a:t>Conclusion</a:t>
            </a:r>
          </a:p>
        </p:txBody>
      </p:sp>
      <p:sp>
        <p:nvSpPr>
          <p:cNvPr id="3" name="Content Placeholder 2"/>
          <p:cNvSpPr>
            <a:spLocks noGrp="1"/>
          </p:cNvSpPr>
          <p:nvPr>
            <p:ph idx="1"/>
          </p:nvPr>
        </p:nvSpPr>
        <p:spPr>
          <a:xfrm>
            <a:off x="838200" y="1600200"/>
            <a:ext cx="10515600" cy="4576763"/>
          </a:xfrm>
        </p:spPr>
        <p:txBody>
          <a:bodyPr>
            <a:normAutofit fontScale="92500" lnSpcReduction="20000"/>
          </a:bodyPr>
          <a:lstStyle/>
          <a:p>
            <a:pPr marL="0" indent="0">
              <a:buNone/>
            </a:pPr>
            <a:r>
              <a:rPr lang="nl-NL" sz="2200" u="sng" dirty="0" err="1" smtClean="0"/>
              <a:t>Key</a:t>
            </a:r>
            <a:r>
              <a:rPr lang="nl-NL" sz="2200" u="sng" dirty="0" smtClean="0"/>
              <a:t> </a:t>
            </a:r>
            <a:r>
              <a:rPr lang="nl-NL" sz="2200" u="sng" dirty="0" err="1" smtClean="0"/>
              <a:t>results</a:t>
            </a:r>
            <a:endParaRPr lang="nl-NL" sz="2200" u="sng" dirty="0" smtClean="0"/>
          </a:p>
          <a:p>
            <a:r>
              <a:rPr lang="nl-NL" sz="2200" dirty="0" smtClean="0"/>
              <a:t>In-</a:t>
            </a:r>
            <a:r>
              <a:rPr lang="nl-NL" sz="2200" dirty="0" err="1" smtClean="0"/>
              <a:t>depth</a:t>
            </a:r>
            <a:r>
              <a:rPr lang="nl-NL" sz="2200" dirty="0" smtClean="0"/>
              <a:t> </a:t>
            </a:r>
            <a:r>
              <a:rPr lang="nl-NL" sz="2200" dirty="0" err="1" smtClean="0"/>
              <a:t>insight</a:t>
            </a:r>
            <a:r>
              <a:rPr lang="nl-NL" sz="2200" dirty="0" smtClean="0"/>
              <a:t> in (</a:t>
            </a:r>
            <a:r>
              <a:rPr lang="nl-NL" sz="2200" dirty="0" err="1" smtClean="0"/>
              <a:t>almost</a:t>
            </a:r>
            <a:r>
              <a:rPr lang="nl-NL" sz="2200" dirty="0" smtClean="0"/>
              <a:t>) </a:t>
            </a:r>
            <a:r>
              <a:rPr lang="nl-NL" sz="2200" dirty="0" err="1" smtClean="0"/>
              <a:t>all</a:t>
            </a:r>
            <a:r>
              <a:rPr lang="nl-NL" sz="2200" dirty="0" smtClean="0"/>
              <a:t> ILB issues </a:t>
            </a:r>
            <a:r>
              <a:rPr lang="nl-NL" sz="2200" dirty="0" err="1" smtClean="0"/>
              <a:t>and</a:t>
            </a:r>
            <a:r>
              <a:rPr lang="nl-NL" sz="2200" dirty="0" smtClean="0"/>
              <a:t> </a:t>
            </a:r>
            <a:r>
              <a:rPr lang="nl-NL" sz="2200" dirty="0" err="1" smtClean="0"/>
              <a:t>their</a:t>
            </a:r>
            <a:r>
              <a:rPr lang="nl-NL" sz="2200" dirty="0" smtClean="0"/>
              <a:t> </a:t>
            </a:r>
            <a:r>
              <a:rPr lang="nl-NL" sz="2200" dirty="0" err="1" smtClean="0"/>
              <a:t>solutions</a:t>
            </a:r>
            <a:endParaRPr lang="nl-NL" sz="2200" dirty="0" smtClean="0"/>
          </a:p>
          <a:p>
            <a:r>
              <a:rPr lang="nl-NL" sz="2300" dirty="0" err="1" smtClean="0"/>
              <a:t>Fully</a:t>
            </a:r>
            <a:r>
              <a:rPr lang="nl-NL" sz="2300" dirty="0" smtClean="0"/>
              <a:t> </a:t>
            </a:r>
            <a:r>
              <a:rPr lang="nl-NL" sz="2300" dirty="0" err="1" smtClean="0"/>
              <a:t>updated</a:t>
            </a:r>
            <a:r>
              <a:rPr lang="nl-NL" sz="2300" dirty="0" smtClean="0"/>
              <a:t> </a:t>
            </a:r>
            <a:r>
              <a:rPr lang="nl-NL" sz="2300" dirty="0" err="1" smtClean="0"/>
              <a:t>and</a:t>
            </a:r>
            <a:r>
              <a:rPr lang="nl-NL" sz="2300" dirty="0" smtClean="0"/>
              <a:t> </a:t>
            </a:r>
            <a:r>
              <a:rPr lang="nl-NL" sz="2300" dirty="0" err="1" smtClean="0"/>
              <a:t>informative</a:t>
            </a:r>
            <a:r>
              <a:rPr lang="nl-NL" sz="2300" dirty="0" smtClean="0"/>
              <a:t> ILB </a:t>
            </a:r>
            <a:r>
              <a:rPr lang="nl-NL" sz="2300" dirty="0" err="1" smtClean="0"/>
              <a:t>table</a:t>
            </a:r>
            <a:endParaRPr lang="nl-NL" sz="2300" dirty="0" smtClean="0"/>
          </a:p>
          <a:p>
            <a:r>
              <a:rPr lang="nl-NL" sz="2300" dirty="0" err="1" smtClean="0"/>
              <a:t>Economic</a:t>
            </a:r>
            <a:r>
              <a:rPr lang="nl-NL" sz="2300" dirty="0" smtClean="0"/>
              <a:t> impact analysis</a:t>
            </a:r>
          </a:p>
          <a:p>
            <a:endParaRPr lang="nl-NL" sz="2200" dirty="0"/>
          </a:p>
          <a:p>
            <a:pPr marL="0" indent="0">
              <a:buNone/>
            </a:pPr>
            <a:r>
              <a:rPr lang="nl-NL" sz="2200" u="sng" dirty="0" err="1" smtClean="0"/>
              <a:t>Forthcoming</a:t>
            </a:r>
            <a:endParaRPr lang="nl-NL" sz="2200" u="sng" dirty="0" smtClean="0"/>
          </a:p>
          <a:p>
            <a:r>
              <a:rPr lang="nl-NL" sz="2200" dirty="0" err="1" smtClean="0"/>
              <a:t>Further</a:t>
            </a:r>
            <a:r>
              <a:rPr lang="nl-NL" sz="2200" dirty="0" smtClean="0"/>
              <a:t> </a:t>
            </a:r>
            <a:r>
              <a:rPr lang="nl-NL" sz="2200" dirty="0" err="1" smtClean="0"/>
              <a:t>technical</a:t>
            </a:r>
            <a:r>
              <a:rPr lang="nl-NL" sz="2200" dirty="0" smtClean="0"/>
              <a:t> assistance </a:t>
            </a:r>
            <a:r>
              <a:rPr lang="nl-NL" sz="2200" dirty="0" err="1" smtClean="0"/>
              <a:t>to</a:t>
            </a:r>
            <a:r>
              <a:rPr lang="nl-NL" sz="2200" dirty="0" smtClean="0"/>
              <a:t> </a:t>
            </a:r>
            <a:r>
              <a:rPr lang="nl-NL" sz="2200" dirty="0" err="1" smtClean="0"/>
              <a:t>initiatives</a:t>
            </a:r>
            <a:endParaRPr lang="nl-NL" sz="2200" dirty="0" smtClean="0"/>
          </a:p>
          <a:p>
            <a:r>
              <a:rPr lang="nl-NL" sz="2200" dirty="0" err="1" smtClean="0"/>
              <a:t>Ongoing</a:t>
            </a:r>
            <a:r>
              <a:rPr lang="nl-NL" sz="2200" dirty="0" smtClean="0"/>
              <a:t> updates ILB information</a:t>
            </a:r>
          </a:p>
          <a:p>
            <a:r>
              <a:rPr lang="nl-NL" sz="2200" dirty="0" smtClean="0"/>
              <a:t>Communication / </a:t>
            </a:r>
            <a:r>
              <a:rPr lang="nl-NL" sz="2200" dirty="0" err="1" smtClean="0"/>
              <a:t>dissemination</a:t>
            </a:r>
            <a:endParaRPr lang="nl-NL" sz="2200" dirty="0" smtClean="0"/>
          </a:p>
          <a:p>
            <a:endParaRPr lang="nl-NL" sz="2200" dirty="0"/>
          </a:p>
          <a:p>
            <a:pPr marL="0" indent="0">
              <a:buNone/>
            </a:pPr>
            <a:r>
              <a:rPr lang="nl-NL" sz="2200" u="sng" dirty="0" smtClean="0"/>
              <a:t>End </a:t>
            </a:r>
            <a:r>
              <a:rPr lang="nl-NL" sz="2200" u="sng" dirty="0" err="1" smtClean="0"/>
              <a:t>result</a:t>
            </a:r>
            <a:r>
              <a:rPr lang="nl-NL" sz="2200" u="sng" dirty="0" smtClean="0"/>
              <a:t> </a:t>
            </a:r>
            <a:r>
              <a:rPr lang="nl-NL" sz="2200" u="sng" dirty="0" err="1" smtClean="0"/>
              <a:t>foreseen</a:t>
            </a:r>
            <a:endParaRPr lang="nl-NL" sz="2200" dirty="0" smtClean="0"/>
          </a:p>
          <a:p>
            <a:r>
              <a:rPr lang="nl-NL" sz="2200" dirty="0" smtClean="0"/>
              <a:t>Solutions </a:t>
            </a:r>
            <a:r>
              <a:rPr lang="nl-NL" sz="2200" dirty="0" err="1" smtClean="0"/>
              <a:t>achieved</a:t>
            </a:r>
            <a:r>
              <a:rPr lang="nl-NL" sz="2200" dirty="0" smtClean="0"/>
              <a:t> / in </a:t>
            </a:r>
            <a:r>
              <a:rPr lang="nl-NL" sz="2200" dirty="0" err="1" smtClean="0"/>
              <a:t>progress</a:t>
            </a:r>
            <a:r>
              <a:rPr lang="nl-NL" sz="2200" dirty="0" smtClean="0"/>
              <a:t> </a:t>
            </a:r>
            <a:r>
              <a:rPr lang="nl-NL" sz="2200" dirty="0" err="1" smtClean="0"/>
              <a:t>for</a:t>
            </a:r>
            <a:r>
              <a:rPr lang="nl-NL" sz="2200" dirty="0" smtClean="0"/>
              <a:t> </a:t>
            </a:r>
            <a:r>
              <a:rPr lang="nl-NL" sz="2200" dirty="0" err="1" smtClean="0"/>
              <a:t>all</a:t>
            </a:r>
            <a:r>
              <a:rPr lang="nl-NL" sz="2200" dirty="0" smtClean="0"/>
              <a:t> ILB issues</a:t>
            </a:r>
          </a:p>
          <a:p>
            <a:r>
              <a:rPr lang="nl-NL" sz="2200" dirty="0" smtClean="0"/>
              <a:t>Support </a:t>
            </a:r>
            <a:r>
              <a:rPr lang="nl-NL" sz="2200" dirty="0" err="1" smtClean="0"/>
              <a:t>to</a:t>
            </a:r>
            <a:r>
              <a:rPr lang="nl-NL" sz="2200" dirty="0" smtClean="0"/>
              <a:t> stakeholders </a:t>
            </a:r>
            <a:r>
              <a:rPr lang="nl-NL" sz="2200" dirty="0" err="1" smtClean="0"/>
              <a:t>willing</a:t>
            </a:r>
            <a:r>
              <a:rPr lang="nl-NL" sz="2200" dirty="0" smtClean="0"/>
              <a:t> </a:t>
            </a:r>
            <a:r>
              <a:rPr lang="nl-NL" sz="2200" dirty="0" err="1" smtClean="0"/>
              <a:t>to</a:t>
            </a:r>
            <a:r>
              <a:rPr lang="nl-NL" sz="2200" dirty="0" smtClean="0"/>
              <a:t> </a:t>
            </a:r>
            <a:r>
              <a:rPr lang="nl-NL" sz="2200" dirty="0" err="1" smtClean="0"/>
              <a:t>implement</a:t>
            </a:r>
            <a:r>
              <a:rPr lang="nl-NL" sz="2200" dirty="0" smtClean="0"/>
              <a:t> </a:t>
            </a:r>
            <a:r>
              <a:rPr lang="nl-NL" sz="2200" dirty="0" err="1" smtClean="0"/>
              <a:t>such</a:t>
            </a:r>
            <a:r>
              <a:rPr lang="nl-NL" sz="2200" dirty="0" smtClean="0"/>
              <a:t> </a:t>
            </a:r>
            <a:r>
              <a:rPr lang="nl-NL" sz="2200" dirty="0" err="1" smtClean="0"/>
              <a:t>solutions</a:t>
            </a:r>
            <a:endParaRPr lang="nl-NL" sz="2200" dirty="0" smtClean="0"/>
          </a:p>
          <a:p>
            <a:endParaRPr lang="nl-NL" dirty="0" smtClean="0"/>
          </a:p>
        </p:txBody>
      </p:sp>
    </p:spTree>
    <p:extLst>
      <p:ext uri="{BB962C8B-B14F-4D97-AF65-F5344CB8AC3E}">
        <p14:creationId xmlns:p14="http://schemas.microsoft.com/office/powerpoint/2010/main" val="209062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nvGraphicFramePr>
        <p:xfrm>
          <a:off x="612835" y="320818"/>
          <a:ext cx="11177087" cy="6327680"/>
        </p:xfrm>
        <a:graphic>
          <a:graphicData uri="http://schemas.openxmlformats.org/drawingml/2006/table">
            <a:tbl>
              <a:tblPr firstRow="1" bandRow="1">
                <a:tableStyleId>{5C22544A-7EE6-4342-B048-85BDC9FD1C3A}</a:tableStyleId>
              </a:tblPr>
              <a:tblGrid>
                <a:gridCol w="457208">
                  <a:extLst>
                    <a:ext uri="{9D8B030D-6E8A-4147-A177-3AD203B41FA5}">
                      <a16:colId xmlns="" xmlns:a16="http://schemas.microsoft.com/office/drawing/2014/main" val="20000"/>
                    </a:ext>
                  </a:extLst>
                </a:gridCol>
                <a:gridCol w="3025302">
                  <a:extLst>
                    <a:ext uri="{9D8B030D-6E8A-4147-A177-3AD203B41FA5}">
                      <a16:colId xmlns="" xmlns:a16="http://schemas.microsoft.com/office/drawing/2014/main" val="20001"/>
                    </a:ext>
                  </a:extLst>
                </a:gridCol>
                <a:gridCol w="593387">
                  <a:extLst>
                    <a:ext uri="{9D8B030D-6E8A-4147-A177-3AD203B41FA5}">
                      <a16:colId xmlns="" xmlns:a16="http://schemas.microsoft.com/office/drawing/2014/main" val="20002"/>
                    </a:ext>
                  </a:extLst>
                </a:gridCol>
                <a:gridCol w="7101190">
                  <a:extLst>
                    <a:ext uri="{9D8B030D-6E8A-4147-A177-3AD203B41FA5}">
                      <a16:colId xmlns="" xmlns:a16="http://schemas.microsoft.com/office/drawing/2014/main" val="20003"/>
                    </a:ext>
                  </a:extLst>
                </a:gridCol>
              </a:tblGrid>
              <a:tr h="370840">
                <a:tc>
                  <a:txBody>
                    <a:bodyPr/>
                    <a:lstStyle/>
                    <a:p>
                      <a:r>
                        <a:rPr lang="en-GB" sz="1600" noProof="0" dirty="0"/>
                        <a:t>No</a:t>
                      </a:r>
                    </a:p>
                  </a:txBody>
                  <a:tcPr/>
                </a:tc>
                <a:tc>
                  <a:txBody>
                    <a:bodyPr/>
                    <a:lstStyle/>
                    <a:p>
                      <a:r>
                        <a:rPr lang="en-GB" sz="1600" noProof="0" dirty="0"/>
                        <a:t>Issue Title</a:t>
                      </a:r>
                    </a:p>
                  </a:txBody>
                  <a:tcPr/>
                </a:tc>
                <a:tc>
                  <a:txBody>
                    <a:bodyPr/>
                    <a:lstStyle/>
                    <a:p>
                      <a:r>
                        <a:rPr lang="en-GB" sz="1600" noProof="0" dirty="0" err="1"/>
                        <a:t>Prio</a:t>
                      </a:r>
                      <a:endParaRPr lang="en-GB" sz="1600" noProof="0" dirty="0"/>
                    </a:p>
                  </a:txBody>
                  <a:tcPr/>
                </a:tc>
                <a:tc>
                  <a:txBody>
                    <a:bodyPr/>
                    <a:lstStyle/>
                    <a:p>
                      <a:r>
                        <a:rPr lang="en-GB" sz="1600" noProof="0" dirty="0"/>
                        <a:t>Main tasks</a:t>
                      </a:r>
                    </a:p>
                  </a:txBody>
                  <a:tcPr/>
                </a:tc>
                <a:extLst>
                  <a:ext uri="{0D108BD9-81ED-4DB2-BD59-A6C34878D82A}">
                    <a16:rowId xmlns="" xmlns:a16="http://schemas.microsoft.com/office/drawing/2014/main" val="10000"/>
                  </a:ext>
                </a:extLst>
              </a:tr>
              <a:tr h="370840">
                <a:tc>
                  <a:txBody>
                    <a:bodyPr/>
                    <a:lstStyle/>
                    <a:p>
                      <a:r>
                        <a:rPr lang="en-GB" sz="1200" noProof="0" dirty="0"/>
                        <a:t>1</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Braking sheets</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1</a:t>
                      </a:r>
                    </a:p>
                  </a:txBody>
                  <a:tcPr marL="90000" marR="90000" marT="18000" marB="18000" anchor="ctr"/>
                </a:tc>
                <a:tc rowSpan="2">
                  <a:txBody>
                    <a:bodyPr/>
                    <a:lstStyle/>
                    <a:p>
                      <a:pPr marL="87313" indent="-87313">
                        <a:buFontTx/>
                        <a:buChar char="-"/>
                      </a:pPr>
                      <a:r>
                        <a:rPr lang="en-GB" sz="1200" noProof="0" dirty="0"/>
                        <a:t>Administrative support</a:t>
                      </a:r>
                    </a:p>
                    <a:p>
                      <a:pPr marL="87313" indent="-87313">
                        <a:buFontTx/>
                        <a:buChar char="-"/>
                      </a:pPr>
                      <a:r>
                        <a:rPr lang="en-GB" sz="1200" noProof="0" dirty="0"/>
                        <a:t>Technical assistance on demand</a:t>
                      </a:r>
                    </a:p>
                    <a:p>
                      <a:pPr marL="87313" indent="-87313" algn="l" defTabSz="914400" rtl="0" eaLnBrk="1" latinLnBrk="0" hangingPunct="1">
                        <a:buFontTx/>
                        <a:buChar char="-"/>
                      </a:pPr>
                      <a:r>
                        <a:rPr lang="en-GB" sz="1200" kern="1200" noProof="0" dirty="0">
                          <a:solidFill>
                            <a:schemeClr val="dk1"/>
                          </a:solidFill>
                          <a:latin typeface="+mn-lt"/>
                          <a:ea typeface="+mn-ea"/>
                          <a:cs typeface="+mn-cs"/>
                        </a:rPr>
                        <a:t>Progress monitoring</a:t>
                      </a:r>
                    </a:p>
                  </a:txBody>
                  <a:tcPr marL="90000" marR="90000" marT="18000" marB="18000" anchor="ctr"/>
                </a:tc>
                <a:extLst>
                  <a:ext uri="{0D108BD9-81ED-4DB2-BD59-A6C34878D82A}">
                    <a16:rowId xmlns="" xmlns:a16="http://schemas.microsoft.com/office/drawing/2014/main" val="10001"/>
                  </a:ext>
                </a:extLst>
              </a:tr>
              <a:tr h="370840">
                <a:tc>
                  <a:txBody>
                    <a:bodyPr/>
                    <a:lstStyle/>
                    <a:p>
                      <a:r>
                        <a:rPr lang="en-GB" sz="1200" noProof="0" dirty="0"/>
                        <a:t>2</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Braking performance</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1</a:t>
                      </a:r>
                    </a:p>
                  </a:txBody>
                  <a:tcPr marL="90000" marR="90000" marT="18000" marB="18000" anchor="ctr"/>
                </a:tc>
                <a:tc vMerge="1">
                  <a:txBody>
                    <a:bodyPr/>
                    <a:lstStyle/>
                    <a:p>
                      <a:endParaRPr lang="en-GB" sz="1400" noProof="0" dirty="0"/>
                    </a:p>
                  </a:txBody>
                  <a:tcPr/>
                </a:tc>
                <a:extLst>
                  <a:ext uri="{0D108BD9-81ED-4DB2-BD59-A6C34878D82A}">
                    <a16:rowId xmlns="" xmlns:a16="http://schemas.microsoft.com/office/drawing/2014/main" val="10002"/>
                  </a:ext>
                </a:extLst>
              </a:tr>
              <a:tr h="370840">
                <a:tc>
                  <a:txBody>
                    <a:bodyPr/>
                    <a:lstStyle/>
                    <a:p>
                      <a:r>
                        <a:rPr lang="en-GB" sz="1200" noProof="0" dirty="0"/>
                        <a:t>3</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Tail lights vs. plates</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3</a:t>
                      </a:r>
                    </a:p>
                  </a:txBody>
                  <a:tcPr marL="90000" marR="90000" marT="18000" marB="18000" anchor="ctr"/>
                </a:tc>
                <a:tc>
                  <a:txBody>
                    <a:bodyPr/>
                    <a:lstStyle/>
                    <a:p>
                      <a:r>
                        <a:rPr lang="en-US" sz="1200" noProof="0" dirty="0"/>
                        <a:t>Study on the results of MSs analysis on the use of reflective plates</a:t>
                      </a:r>
                      <a:endParaRPr lang="en-GB" sz="1200" noProof="0" dirty="0"/>
                    </a:p>
                  </a:txBody>
                  <a:tcPr marL="90000" marR="90000" marT="18000" marB="18000" anchor="ctr"/>
                </a:tc>
                <a:extLst>
                  <a:ext uri="{0D108BD9-81ED-4DB2-BD59-A6C34878D82A}">
                    <a16:rowId xmlns="" xmlns:a16="http://schemas.microsoft.com/office/drawing/2014/main" val="10003"/>
                  </a:ext>
                </a:extLst>
              </a:tr>
              <a:tr h="370840">
                <a:tc>
                  <a:txBody>
                    <a:bodyPr/>
                    <a:lstStyle/>
                    <a:p>
                      <a:r>
                        <a:rPr lang="en-GB" sz="1200" noProof="0" dirty="0"/>
                        <a:t>4</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Train composition - Harmonisation of wagon list</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2</a:t>
                      </a:r>
                    </a:p>
                  </a:txBody>
                  <a:tcPr marL="90000" marR="90000" marT="18000" marB="18000" anchor="ctr"/>
                </a:tc>
                <a:tc>
                  <a:txBody>
                    <a:bodyPr/>
                    <a:lstStyle/>
                    <a:p>
                      <a:r>
                        <a:rPr lang="en-GB" sz="1200" noProof="0" dirty="0"/>
                        <a:t>Progress monitoring (together with Issue 15)</a:t>
                      </a:r>
                    </a:p>
                  </a:txBody>
                  <a:tcPr marL="90000" marR="90000" marT="18000" marB="18000" anchor="ctr"/>
                </a:tc>
                <a:extLst>
                  <a:ext uri="{0D108BD9-81ED-4DB2-BD59-A6C34878D82A}">
                    <a16:rowId xmlns="" xmlns:a16="http://schemas.microsoft.com/office/drawing/2014/main" val="10004"/>
                  </a:ext>
                </a:extLst>
              </a:tr>
              <a:tr h="370840">
                <a:tc>
                  <a:txBody>
                    <a:bodyPr/>
                    <a:lstStyle/>
                    <a:p>
                      <a:r>
                        <a:rPr lang="en-GB" sz="1200" noProof="0" dirty="0"/>
                        <a:t>5</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Train Composition - Working handbrake last wagon</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2</a:t>
                      </a:r>
                    </a:p>
                  </a:txBody>
                  <a:tcPr marL="90000" marR="90000" marT="18000" marB="18000" anchor="ctr"/>
                </a:tc>
                <a:tc rowSpan="2">
                  <a:txBody>
                    <a:bodyPr/>
                    <a:lstStyle/>
                    <a:p>
                      <a:pPr marL="87313" indent="-87313" algn="l" defTabSz="914400" rtl="0" eaLnBrk="1" latinLnBrk="0" hangingPunct="1">
                        <a:buFontTx/>
                        <a:buChar char="-"/>
                      </a:pPr>
                      <a:r>
                        <a:rPr lang="en-US" sz="1200" noProof="0" dirty="0"/>
                        <a:t>Base analysis of the situation (e.g. what problems are caused by the issue, </a:t>
                      </a:r>
                      <a:r>
                        <a:rPr lang="en-US" sz="1200" kern="1200" noProof="0" dirty="0">
                          <a:solidFill>
                            <a:schemeClr val="dk1"/>
                          </a:solidFill>
                          <a:latin typeface="+mn-lt"/>
                          <a:ea typeface="+mn-ea"/>
                          <a:cs typeface="+mn-cs"/>
                        </a:rPr>
                        <a:t>where does the problem occur, national rules on the RFCs, safety aspects);</a:t>
                      </a:r>
                    </a:p>
                    <a:p>
                      <a:pPr marL="87313" indent="-87313" algn="l" defTabSz="914400" rtl="0" eaLnBrk="1" latinLnBrk="0" hangingPunct="1">
                        <a:buFontTx/>
                        <a:buChar char="-"/>
                      </a:pPr>
                      <a:r>
                        <a:rPr lang="en-US" sz="1200" kern="1200" noProof="0" dirty="0">
                          <a:solidFill>
                            <a:schemeClr val="dk1"/>
                          </a:solidFill>
                          <a:latin typeface="+mn-lt"/>
                          <a:ea typeface="+mn-ea"/>
                          <a:cs typeface="+mn-cs"/>
                        </a:rPr>
                        <a:t>Assessment of impacts;</a:t>
                      </a:r>
                    </a:p>
                    <a:p>
                      <a:pPr marL="87313" indent="-87313" algn="l" defTabSz="914400" rtl="0" eaLnBrk="1" latinLnBrk="0" hangingPunct="1">
                        <a:buFontTx/>
                        <a:buChar char="-"/>
                      </a:pPr>
                      <a:r>
                        <a:rPr lang="en-US" sz="1200" kern="1200" noProof="0" dirty="0">
                          <a:solidFill>
                            <a:schemeClr val="dk1"/>
                          </a:solidFill>
                          <a:latin typeface="+mn-lt"/>
                          <a:ea typeface="+mn-ea"/>
                          <a:cs typeface="+mn-cs"/>
                        </a:rPr>
                        <a:t>Proposal of solutions, incl. identification of solutions already implemented in other countries.</a:t>
                      </a:r>
                    </a:p>
                  </a:txBody>
                  <a:tcPr marL="90000" marR="90000" marT="18000" marB="18000" anchor="ctr"/>
                </a:tc>
                <a:extLst>
                  <a:ext uri="{0D108BD9-81ED-4DB2-BD59-A6C34878D82A}">
                    <a16:rowId xmlns="" xmlns:a16="http://schemas.microsoft.com/office/drawing/2014/main" val="10005"/>
                  </a:ext>
                </a:extLst>
              </a:tr>
              <a:tr h="370840">
                <a:tc>
                  <a:txBody>
                    <a:bodyPr/>
                    <a:lstStyle/>
                    <a:p>
                      <a:r>
                        <a:rPr lang="en-GB" sz="1200" noProof="0" dirty="0"/>
                        <a:t>6</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Train Composition - No push 6 axles wagons</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2</a:t>
                      </a:r>
                    </a:p>
                  </a:txBody>
                  <a:tcPr marL="90000" marR="90000" marT="18000" marB="18000" anchor="ctr"/>
                </a:tc>
                <a:tc vMerge="1">
                  <a:txBody>
                    <a:bodyPr/>
                    <a:lstStyle/>
                    <a:p>
                      <a:endParaRPr lang="en-GB" sz="1400" noProof="0" dirty="0"/>
                    </a:p>
                  </a:txBody>
                  <a:tcPr/>
                </a:tc>
                <a:extLst>
                  <a:ext uri="{0D108BD9-81ED-4DB2-BD59-A6C34878D82A}">
                    <a16:rowId xmlns="" xmlns:a16="http://schemas.microsoft.com/office/drawing/2014/main" val="10006"/>
                  </a:ext>
                </a:extLst>
              </a:tr>
              <a:tr h="370840">
                <a:tc>
                  <a:txBody>
                    <a:bodyPr/>
                    <a:lstStyle/>
                    <a:p>
                      <a:r>
                        <a:rPr lang="en-GB" sz="1200" noProof="0" dirty="0"/>
                        <a:t>7</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Train Composition - Buffer wagons</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2</a:t>
                      </a:r>
                    </a:p>
                  </a:txBody>
                  <a:tcPr marL="90000" marR="90000" marT="18000" marB="18000" anchor="ctr"/>
                </a:tc>
                <a:tc>
                  <a:txBody>
                    <a:bodyPr/>
                    <a:lstStyle/>
                    <a:p>
                      <a:pPr marL="87313" indent="-87313" algn="l" defTabSz="914400" rtl="0" eaLnBrk="1" latinLnBrk="0" hangingPunct="1">
                        <a:buFontTx/>
                        <a:buChar char="-"/>
                      </a:pPr>
                      <a:r>
                        <a:rPr lang="en-US" sz="1200" kern="1200" noProof="0" dirty="0">
                          <a:solidFill>
                            <a:schemeClr val="dk1"/>
                          </a:solidFill>
                          <a:latin typeface="+mn-lt"/>
                          <a:ea typeface="+mn-ea"/>
                          <a:cs typeface="+mn-cs"/>
                        </a:rPr>
                        <a:t>Analysis on national rules for buffer wagons in other European countries;</a:t>
                      </a:r>
                    </a:p>
                    <a:p>
                      <a:pPr marL="87313" indent="-87313" algn="l" defTabSz="914400" rtl="0" eaLnBrk="1" latinLnBrk="0" hangingPunct="1">
                        <a:buFontTx/>
                        <a:buChar char="-"/>
                      </a:pPr>
                      <a:r>
                        <a:rPr lang="en-US" sz="1200" kern="1200" noProof="0" dirty="0">
                          <a:solidFill>
                            <a:schemeClr val="dk1"/>
                          </a:solidFill>
                          <a:latin typeface="+mn-lt"/>
                          <a:ea typeface="+mn-ea"/>
                          <a:cs typeface="+mn-cs"/>
                        </a:rPr>
                        <a:t>Elaborate specific TOs together with ERA.</a:t>
                      </a:r>
                    </a:p>
                  </a:txBody>
                  <a:tcPr marL="90000" marR="90000" marT="18000" marB="18000" anchor="ctr"/>
                </a:tc>
                <a:extLst>
                  <a:ext uri="{0D108BD9-81ED-4DB2-BD59-A6C34878D82A}">
                    <a16:rowId xmlns="" xmlns:a16="http://schemas.microsoft.com/office/drawing/2014/main" val="10007"/>
                  </a:ext>
                </a:extLst>
              </a:tr>
              <a:tr h="370840">
                <a:tc>
                  <a:txBody>
                    <a:bodyPr/>
                    <a:lstStyle/>
                    <a:p>
                      <a:r>
                        <a:rPr lang="en-GB" sz="1200" noProof="0" dirty="0"/>
                        <a:t>8</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Technical checks at border stations</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2</a:t>
                      </a:r>
                    </a:p>
                  </a:txBody>
                  <a:tcPr marL="90000" marR="90000" marT="18000" marB="18000" anchor="ctr"/>
                </a:tc>
                <a:tc>
                  <a:txBody>
                    <a:bodyPr/>
                    <a:lstStyle/>
                    <a:p>
                      <a:r>
                        <a:rPr lang="en-GB" sz="1200" noProof="0" dirty="0"/>
                        <a:t>Progress monitoring</a:t>
                      </a:r>
                    </a:p>
                  </a:txBody>
                  <a:tcPr marL="90000" marR="90000" marT="18000" marB="18000" anchor="ctr"/>
                </a:tc>
                <a:extLst>
                  <a:ext uri="{0D108BD9-81ED-4DB2-BD59-A6C34878D82A}">
                    <a16:rowId xmlns="" xmlns:a16="http://schemas.microsoft.com/office/drawing/2014/main" val="10008"/>
                  </a:ext>
                </a:extLst>
              </a:tr>
              <a:tr h="370840">
                <a:tc>
                  <a:txBody>
                    <a:bodyPr/>
                    <a:lstStyle/>
                    <a:p>
                      <a:r>
                        <a:rPr lang="en-GB" sz="1200" noProof="0" dirty="0"/>
                        <a:t>9</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Mandatory checks in MSs</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2</a:t>
                      </a:r>
                    </a:p>
                  </a:txBody>
                  <a:tcPr marL="90000" marR="90000" marT="18000" marB="18000" anchor="ctr"/>
                </a:tc>
                <a:tc>
                  <a:txBody>
                    <a:bodyPr/>
                    <a:lstStyle/>
                    <a:p>
                      <a:r>
                        <a:rPr lang="en-GB" sz="1200" noProof="0" dirty="0"/>
                        <a:t>Progress monitoring</a:t>
                      </a:r>
                    </a:p>
                  </a:txBody>
                  <a:tcPr marL="90000" marR="90000" marT="18000" marB="18000" anchor="ctr"/>
                </a:tc>
                <a:extLst>
                  <a:ext uri="{0D108BD9-81ED-4DB2-BD59-A6C34878D82A}">
                    <a16:rowId xmlns="" xmlns:a16="http://schemas.microsoft.com/office/drawing/2014/main" val="10009"/>
                  </a:ext>
                </a:extLst>
              </a:tr>
              <a:tr h="370840">
                <a:tc>
                  <a:txBody>
                    <a:bodyPr/>
                    <a:lstStyle/>
                    <a:p>
                      <a:r>
                        <a:rPr lang="en-GB" sz="1200" noProof="0" dirty="0"/>
                        <a:t>10</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Operational implementation of the traffic in ERTMS</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 -</a:t>
                      </a:r>
                    </a:p>
                  </a:txBody>
                  <a:tcPr marL="90000" marR="90000" marT="18000" marB="18000" anchor="ctr"/>
                </a:tc>
                <a:tc>
                  <a:txBody>
                    <a:bodyPr/>
                    <a:lstStyle/>
                    <a:p>
                      <a:r>
                        <a:rPr lang="en-GB" sz="1200" noProof="0" dirty="0"/>
                        <a:t>-</a:t>
                      </a:r>
                    </a:p>
                  </a:txBody>
                  <a:tcPr marL="90000" marR="90000" marT="18000" marB="18000" anchor="ctr"/>
                </a:tc>
                <a:extLst>
                  <a:ext uri="{0D108BD9-81ED-4DB2-BD59-A6C34878D82A}">
                    <a16:rowId xmlns="" xmlns:a16="http://schemas.microsoft.com/office/drawing/2014/main" val="10010"/>
                  </a:ext>
                </a:extLst>
              </a:tr>
              <a:tr h="370840">
                <a:tc>
                  <a:txBody>
                    <a:bodyPr/>
                    <a:lstStyle/>
                    <a:p>
                      <a:r>
                        <a:rPr lang="en-GB" sz="1200" noProof="0" dirty="0"/>
                        <a:t>11</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New train number</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 -</a:t>
                      </a:r>
                    </a:p>
                  </a:txBody>
                  <a:tcPr marL="90000" marR="90000" marT="18000" marB="18000" anchor="ctr"/>
                </a:tc>
                <a:tc rowSpan="2">
                  <a:txBody>
                    <a:bodyPr/>
                    <a:lstStyle/>
                    <a:p>
                      <a:pPr marL="87313" indent="-87313" algn="l" defTabSz="914400" rtl="0" eaLnBrk="1" latinLnBrk="0" hangingPunct="1">
                        <a:buFontTx/>
                        <a:buChar char="-"/>
                      </a:pPr>
                      <a:r>
                        <a:rPr lang="en-US" sz="1200" noProof="0" dirty="0"/>
                        <a:t>Base analysis of the situation (e.g. what problems are caused by the issue, </a:t>
                      </a:r>
                      <a:r>
                        <a:rPr lang="en-US" sz="1200" kern="1200" noProof="0" dirty="0">
                          <a:solidFill>
                            <a:schemeClr val="dk1"/>
                          </a:solidFill>
                          <a:latin typeface="+mn-lt"/>
                          <a:ea typeface="+mn-ea"/>
                          <a:cs typeface="+mn-cs"/>
                        </a:rPr>
                        <a:t>where does the problem occur, national rules on the RFCs, safety aspects);</a:t>
                      </a:r>
                    </a:p>
                    <a:p>
                      <a:pPr marL="87313" indent="-87313" algn="l" defTabSz="914400" rtl="0" eaLnBrk="1" latinLnBrk="0" hangingPunct="1">
                        <a:buFontTx/>
                        <a:buChar char="-"/>
                      </a:pPr>
                      <a:r>
                        <a:rPr lang="en-US" sz="1200" kern="1200" noProof="0" dirty="0">
                          <a:solidFill>
                            <a:schemeClr val="dk1"/>
                          </a:solidFill>
                          <a:latin typeface="+mn-lt"/>
                          <a:ea typeface="+mn-ea"/>
                          <a:cs typeface="+mn-cs"/>
                        </a:rPr>
                        <a:t>Assessment of impacts;</a:t>
                      </a:r>
                    </a:p>
                    <a:p>
                      <a:pPr marL="87313" indent="-87313" algn="l" defTabSz="914400" rtl="0" eaLnBrk="1" latinLnBrk="0" hangingPunct="1">
                        <a:buFontTx/>
                        <a:buChar char="-"/>
                      </a:pPr>
                      <a:r>
                        <a:rPr lang="en-US" sz="1200" kern="1200" noProof="0" dirty="0">
                          <a:solidFill>
                            <a:schemeClr val="dk1"/>
                          </a:solidFill>
                          <a:latin typeface="+mn-lt"/>
                          <a:ea typeface="+mn-ea"/>
                          <a:cs typeface="+mn-cs"/>
                        </a:rPr>
                        <a:t>Proposal of solutions, incl. identification of solutions already implemented in other countries.</a:t>
                      </a:r>
                    </a:p>
                  </a:txBody>
                  <a:tcPr marL="90000" marR="90000" marT="18000" marB="18000" anchor="ctr"/>
                </a:tc>
                <a:extLst>
                  <a:ext uri="{0D108BD9-81ED-4DB2-BD59-A6C34878D82A}">
                    <a16:rowId xmlns="" xmlns:a16="http://schemas.microsoft.com/office/drawing/2014/main" val="10011"/>
                  </a:ext>
                </a:extLst>
              </a:tr>
              <a:tr h="370840">
                <a:tc>
                  <a:txBody>
                    <a:bodyPr/>
                    <a:lstStyle/>
                    <a:p>
                      <a:r>
                        <a:rPr lang="en-GB" sz="1200" noProof="0" dirty="0"/>
                        <a:t>13</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2 people cabin crew</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 -</a:t>
                      </a:r>
                    </a:p>
                  </a:txBody>
                  <a:tcPr marL="90000" marR="90000" marT="18000" marB="18000" anchor="ctr"/>
                </a:tc>
                <a:tc vMerge="1">
                  <a:txBody>
                    <a:bodyPr/>
                    <a:lstStyle/>
                    <a:p>
                      <a:endParaRPr lang="en-GB" sz="1400" noProof="0" dirty="0"/>
                    </a:p>
                  </a:txBody>
                  <a:tcPr/>
                </a:tc>
                <a:extLst>
                  <a:ext uri="{0D108BD9-81ED-4DB2-BD59-A6C34878D82A}">
                    <a16:rowId xmlns="" xmlns:a16="http://schemas.microsoft.com/office/drawing/2014/main" val="10012"/>
                  </a:ext>
                </a:extLst>
              </a:tr>
              <a:tr h="370840">
                <a:tc>
                  <a:txBody>
                    <a:bodyPr/>
                    <a:lstStyle/>
                    <a:p>
                      <a:r>
                        <a:rPr lang="en-GB" sz="1200" noProof="0" dirty="0"/>
                        <a:t>12</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Exception from operational rules </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 -</a:t>
                      </a:r>
                    </a:p>
                  </a:txBody>
                  <a:tcPr marL="90000" marR="90000" marT="18000" marB="18000" anchor="ctr"/>
                </a:tc>
                <a:tc>
                  <a:txBody>
                    <a:bodyPr/>
                    <a:lstStyle/>
                    <a:p>
                      <a:r>
                        <a:rPr lang="en-GB" sz="1200" noProof="0" dirty="0"/>
                        <a:t>-</a:t>
                      </a:r>
                    </a:p>
                  </a:txBody>
                  <a:tcPr marL="90000" marR="90000" marT="18000" marB="18000" anchor="ctr"/>
                </a:tc>
                <a:extLst>
                  <a:ext uri="{0D108BD9-81ED-4DB2-BD59-A6C34878D82A}">
                    <a16:rowId xmlns="" xmlns:a16="http://schemas.microsoft.com/office/drawing/2014/main" val="10013"/>
                  </a:ext>
                </a:extLst>
              </a:tr>
              <a:tr h="370840">
                <a:tc>
                  <a:txBody>
                    <a:bodyPr/>
                    <a:lstStyle/>
                    <a:p>
                      <a:r>
                        <a:rPr lang="en-GB" sz="1200" noProof="0" dirty="0"/>
                        <a:t>14</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Equipment of border stations with commutable electric power supply</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 -</a:t>
                      </a:r>
                    </a:p>
                  </a:txBody>
                  <a:tcPr marL="90000" marR="90000" marT="18000" marB="18000" anchor="ctr"/>
                </a:tc>
                <a:tc>
                  <a:txBody>
                    <a:bodyPr/>
                    <a:lstStyle/>
                    <a:p>
                      <a:pPr marL="87313" indent="-87313" algn="l" defTabSz="914400" rtl="0" eaLnBrk="1" latinLnBrk="0" hangingPunct="1">
                        <a:buFontTx/>
                        <a:buChar char="-"/>
                      </a:pPr>
                      <a:r>
                        <a:rPr lang="en-US" sz="1200" kern="1200" noProof="0" dirty="0">
                          <a:solidFill>
                            <a:schemeClr val="dk1"/>
                          </a:solidFill>
                          <a:latin typeface="+mn-lt"/>
                          <a:ea typeface="+mn-ea"/>
                          <a:cs typeface="+mn-cs"/>
                        </a:rPr>
                        <a:t>Base analysis of the situation (e.g. what problems are caused by the issue, where does the problem occur) by analysis of infrastructure data (e.g. TENtec, Network Statements) and reports (e.g. TEN-T and RFC studies)</a:t>
                      </a:r>
                    </a:p>
                    <a:p>
                      <a:pPr marL="87313" indent="-87313" algn="l" defTabSz="914400" rtl="0" eaLnBrk="1" latinLnBrk="0" hangingPunct="1">
                        <a:buFontTx/>
                        <a:buChar char="-"/>
                      </a:pPr>
                      <a:r>
                        <a:rPr lang="en-US" sz="1200" kern="1200" noProof="0" dirty="0">
                          <a:solidFill>
                            <a:schemeClr val="dk1"/>
                          </a:solidFill>
                          <a:latin typeface="+mn-lt"/>
                          <a:ea typeface="+mn-ea"/>
                          <a:cs typeface="+mn-cs"/>
                        </a:rPr>
                        <a:t>Assessment of impacts.</a:t>
                      </a:r>
                    </a:p>
                  </a:txBody>
                  <a:tcPr marL="90000" marR="90000" marT="18000" marB="18000" anchor="ctr"/>
                </a:tc>
                <a:extLst>
                  <a:ext uri="{0D108BD9-81ED-4DB2-BD59-A6C34878D82A}">
                    <a16:rowId xmlns="" xmlns:a16="http://schemas.microsoft.com/office/drawing/2014/main" val="10014"/>
                  </a:ext>
                </a:extLst>
              </a:tr>
              <a:tr h="370840">
                <a:tc>
                  <a:txBody>
                    <a:bodyPr/>
                    <a:lstStyle/>
                    <a:p>
                      <a:r>
                        <a:rPr lang="en-GB" sz="1200" noProof="0" dirty="0"/>
                        <a:t>15</a:t>
                      </a:r>
                    </a:p>
                  </a:txBody>
                  <a:tcPr marL="90000" marR="90000" marT="18000" marB="18000" anchor="ctr"/>
                </a:tc>
                <a:tc>
                  <a:txBody>
                    <a:bodyPr/>
                    <a:lstStyle/>
                    <a:p>
                      <a:pPr marL="0" algn="l" defTabSz="914400" rtl="0" eaLnBrk="1" fontAlgn="t" latinLnBrk="0" hangingPunct="1"/>
                      <a:r>
                        <a:rPr lang="en-GB" sz="1200" kern="1200" noProof="0" dirty="0">
                          <a:solidFill>
                            <a:schemeClr val="dk1"/>
                          </a:solidFill>
                          <a:latin typeface="+mn-lt"/>
                          <a:ea typeface="+mn-ea"/>
                          <a:cs typeface="+mn-cs"/>
                        </a:rPr>
                        <a:t>Real time communication and harmonisation of train composition message (wagon list)</a:t>
                      </a:r>
                    </a:p>
                  </a:txBody>
                  <a:tcPr marL="90000" marR="90000" marT="18000" marB="18000" anchor="ctr"/>
                </a:tc>
                <a:tc>
                  <a:txBody>
                    <a:bodyPr/>
                    <a:lstStyle/>
                    <a:p>
                      <a:pPr marL="0" algn="ctr" defTabSz="914400" rtl="0" eaLnBrk="1" fontAlgn="t" latinLnBrk="0" hangingPunct="1"/>
                      <a:r>
                        <a:rPr lang="de-DE" sz="1200" kern="1200" dirty="0">
                          <a:solidFill>
                            <a:schemeClr val="dk1"/>
                          </a:solidFill>
                          <a:latin typeface="+mn-lt"/>
                          <a:ea typeface="+mn-ea"/>
                          <a:cs typeface="+mn-cs"/>
                        </a:rPr>
                        <a:t>2</a:t>
                      </a:r>
                    </a:p>
                  </a:txBody>
                  <a:tcPr marL="90000" marR="90000" marT="18000" marB="18000" anchor="ctr"/>
                </a:tc>
                <a:tc>
                  <a:txBody>
                    <a:bodyPr/>
                    <a:lstStyle/>
                    <a:p>
                      <a:pPr marL="0" algn="l" defTabSz="914400" rtl="0" eaLnBrk="1" latinLnBrk="0" hangingPunct="1"/>
                      <a:r>
                        <a:rPr lang="en-GB" sz="1200" kern="1200" noProof="0" dirty="0">
                          <a:solidFill>
                            <a:schemeClr val="dk1"/>
                          </a:solidFill>
                          <a:latin typeface="+mn-lt"/>
                          <a:ea typeface="+mn-ea"/>
                          <a:cs typeface="+mn-cs"/>
                        </a:rPr>
                        <a:t>Progress monitoring (together with Issue 4)</a:t>
                      </a:r>
                    </a:p>
                  </a:txBody>
                  <a:tcPr marL="90000" marR="90000" marT="18000" marB="18000" anchor="ctr"/>
                </a:tc>
                <a:extLst>
                  <a:ext uri="{0D108BD9-81ED-4DB2-BD59-A6C34878D82A}">
                    <a16:rowId xmlns="" xmlns:a16="http://schemas.microsoft.com/office/drawing/2014/main" val="10015"/>
                  </a:ext>
                </a:extLst>
              </a:tr>
            </a:tbl>
          </a:graphicData>
        </a:graphic>
      </p:graphicFrame>
      <p:sp>
        <p:nvSpPr>
          <p:cNvPr id="3" name="Rechteck 2"/>
          <p:cNvSpPr/>
          <p:nvPr/>
        </p:nvSpPr>
        <p:spPr>
          <a:xfrm>
            <a:off x="610805" y="2220686"/>
            <a:ext cx="11196536" cy="114406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p:cNvSpPr/>
          <p:nvPr/>
        </p:nvSpPr>
        <p:spPr>
          <a:xfrm>
            <a:off x="607557" y="4531959"/>
            <a:ext cx="11196536" cy="75875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81416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5 – Working handbrake last wagon </a:t>
            </a:r>
          </a:p>
        </p:txBody>
      </p:sp>
      <p:sp>
        <p:nvSpPr>
          <p:cNvPr id="3" name="Content Placeholder 2"/>
          <p:cNvSpPr>
            <a:spLocks noGrp="1"/>
          </p:cNvSpPr>
          <p:nvPr>
            <p:ph idx="1"/>
          </p:nvPr>
        </p:nvSpPr>
        <p:spPr/>
        <p:txBody>
          <a:bodyPr>
            <a:normAutofit/>
          </a:bodyPr>
          <a:lstStyle/>
          <a:p>
            <a:r>
              <a:rPr lang="en-US" sz="2000" dirty="0"/>
              <a:t>In general, all trains have air pressure brakes that are used during train running;</a:t>
            </a:r>
          </a:p>
          <a:p>
            <a:r>
              <a:rPr lang="en-US" sz="2000" dirty="0"/>
              <a:t>To prevent parking trains from moving, there are different technical possibilities, </a:t>
            </a:r>
            <a:r>
              <a:rPr lang="en-US" sz="2000" dirty="0" smtClean="0"/>
              <a:t/>
            </a:r>
            <a:br>
              <a:rPr lang="en-US" sz="2000" dirty="0" smtClean="0"/>
            </a:br>
            <a:r>
              <a:rPr lang="en-US" sz="2000" dirty="0" smtClean="0"/>
              <a:t>e.g</a:t>
            </a:r>
            <a:r>
              <a:rPr lang="en-US" sz="2000" dirty="0"/>
              <a:t>. handbrakes (parking brakes) or brake shoes;</a:t>
            </a:r>
          </a:p>
          <a:p>
            <a:r>
              <a:rPr lang="en-US" sz="2000" dirty="0"/>
              <a:t>The specific conditions for securing a parking wagon train are specified in the </a:t>
            </a:r>
            <a:r>
              <a:rPr lang="en-US" sz="2000" dirty="0" smtClean="0"/>
              <a:t/>
            </a:r>
            <a:br>
              <a:rPr lang="en-US" sz="2000" dirty="0" smtClean="0"/>
            </a:br>
            <a:r>
              <a:rPr lang="en-US" sz="2000" dirty="0" smtClean="0"/>
              <a:t>respective </a:t>
            </a:r>
            <a:r>
              <a:rPr lang="en-US" sz="2000" dirty="0"/>
              <a:t>national regulations; </a:t>
            </a:r>
          </a:p>
          <a:p>
            <a:r>
              <a:rPr lang="en-US" sz="2000" dirty="0"/>
              <a:t>This specific issue concerns the equipment of wagons and particularly the </a:t>
            </a:r>
            <a:r>
              <a:rPr lang="en-US" sz="2000" dirty="0" smtClean="0"/>
              <a:t/>
            </a:r>
            <a:br>
              <a:rPr lang="en-US" sz="2000" dirty="0" smtClean="0"/>
            </a:br>
            <a:r>
              <a:rPr lang="en-US" sz="2000" dirty="0" smtClean="0"/>
              <a:t>requirement </a:t>
            </a:r>
            <a:r>
              <a:rPr lang="en-US" sz="2000" dirty="0"/>
              <a:t>that the last wagon of a train </a:t>
            </a:r>
            <a:r>
              <a:rPr lang="en-US" sz="2000" dirty="0" smtClean="0"/>
              <a:t>has to be </a:t>
            </a:r>
            <a:r>
              <a:rPr lang="en-US" sz="2000" dirty="0"/>
              <a:t>equipped with a handbrake;</a:t>
            </a:r>
          </a:p>
          <a:p>
            <a:r>
              <a:rPr lang="en-US" sz="2000" dirty="0"/>
              <a:t>In case that the last wagon of an international train – entering a country or network </a:t>
            </a:r>
            <a:r>
              <a:rPr lang="en-US" sz="2000" dirty="0" smtClean="0"/>
              <a:t/>
            </a:r>
            <a:br>
              <a:rPr lang="en-US" sz="2000" dirty="0" smtClean="0"/>
            </a:br>
            <a:r>
              <a:rPr lang="en-US" sz="2000" dirty="0" smtClean="0"/>
              <a:t>with </a:t>
            </a:r>
            <a:r>
              <a:rPr lang="en-US" sz="2000" dirty="0"/>
              <a:t>such regulation – is not equipped with a handbrake, this requirement might lead </a:t>
            </a:r>
            <a:r>
              <a:rPr lang="en-US" sz="2000" dirty="0" smtClean="0"/>
              <a:t/>
            </a:r>
            <a:br>
              <a:rPr lang="en-US" sz="2000" dirty="0" smtClean="0"/>
            </a:br>
            <a:r>
              <a:rPr lang="en-US" sz="2000" dirty="0" smtClean="0"/>
              <a:t>to </a:t>
            </a:r>
            <a:r>
              <a:rPr lang="en-US" sz="2000" dirty="0"/>
              <a:t>unnecessary shunting at border stations.</a:t>
            </a:r>
            <a:endParaRPr lang="nl-NL" sz="2000" dirty="0"/>
          </a:p>
        </p:txBody>
      </p:sp>
    </p:spTree>
    <p:extLst>
      <p:ext uri="{BB962C8B-B14F-4D97-AF65-F5344CB8AC3E}">
        <p14:creationId xmlns:p14="http://schemas.microsoft.com/office/powerpoint/2010/main" val="1269517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5 – Working handbrake last wagon </a:t>
            </a:r>
          </a:p>
        </p:txBody>
      </p:sp>
      <p:sp>
        <p:nvSpPr>
          <p:cNvPr id="4" name="Content Placeholder 2"/>
          <p:cNvSpPr>
            <a:spLocks noGrp="1"/>
          </p:cNvSpPr>
          <p:nvPr>
            <p:ph idx="1"/>
          </p:nvPr>
        </p:nvSpPr>
        <p:spPr>
          <a:xfrm>
            <a:off x="838199" y="1825624"/>
            <a:ext cx="10657115" cy="5032375"/>
          </a:xfrm>
        </p:spPr>
        <p:txBody>
          <a:bodyPr>
            <a:normAutofit/>
          </a:bodyPr>
          <a:lstStyle/>
          <a:p>
            <a:r>
              <a:rPr lang="nl-NL" sz="2000" dirty="0"/>
              <a:t>Stakeholder survey: </a:t>
            </a:r>
            <a:r>
              <a:rPr lang="en-US" sz="2000" dirty="0"/>
              <a:t>RO, IT, PT.</a:t>
            </a:r>
          </a:p>
          <a:p>
            <a:r>
              <a:rPr lang="en-US" sz="2000" dirty="0"/>
              <a:t>Follow-up research: Interviews with </a:t>
            </a:r>
            <a:r>
              <a:rPr lang="en-US" sz="2000" dirty="0" err="1"/>
              <a:t>Xrail</a:t>
            </a:r>
            <a:r>
              <a:rPr lang="en-US" sz="2000" dirty="0"/>
              <a:t>, </a:t>
            </a:r>
            <a:r>
              <a:rPr lang="en-US" sz="2000" dirty="0" err="1"/>
              <a:t>Railcargo</a:t>
            </a:r>
            <a:r>
              <a:rPr lang="en-US" sz="2000" dirty="0"/>
              <a:t>, DB Cargo, TX Italy, RTC, RFC7 OEM, RFC9 RHD</a:t>
            </a:r>
          </a:p>
          <a:p>
            <a:r>
              <a:rPr lang="en-US" sz="2000" dirty="0"/>
              <a:t>RO:</a:t>
            </a:r>
          </a:p>
          <a:p>
            <a:pPr lvl="1">
              <a:buFont typeface="Courier New" panose="02070309020205020404" pitchFamily="49" charset="0"/>
              <a:buChar char="o"/>
            </a:pPr>
            <a:r>
              <a:rPr lang="en-US" sz="1800" dirty="0"/>
              <a:t>A</a:t>
            </a:r>
            <a:r>
              <a:rPr lang="en-US" sz="1800" dirty="0" smtClean="0"/>
              <a:t>ccording </a:t>
            </a:r>
            <a:r>
              <a:rPr lang="en-US" sz="1800" dirty="0"/>
              <a:t>to national regulations, all trains in Romania must have an active handbrake </a:t>
            </a:r>
            <a:r>
              <a:rPr lang="en-US" sz="1800" dirty="0" smtClean="0"/>
              <a:t>at </a:t>
            </a:r>
            <a:r>
              <a:rPr lang="en-US" sz="1800" dirty="0"/>
              <a:t>the last wagon;</a:t>
            </a:r>
          </a:p>
          <a:p>
            <a:pPr lvl="1">
              <a:buFont typeface="Courier New" panose="02070309020205020404" pitchFamily="49" charset="0"/>
              <a:buChar char="o"/>
            </a:pPr>
            <a:r>
              <a:rPr lang="en-US" sz="1800" dirty="0"/>
              <a:t>The problem specifically arises at the HU/RO border (</a:t>
            </a:r>
            <a:r>
              <a:rPr lang="en-US" sz="1800" dirty="0" err="1"/>
              <a:t>Curtici</a:t>
            </a:r>
            <a:r>
              <a:rPr lang="en-US" sz="1800" dirty="0"/>
              <a:t>) and at the BG/RO border (Ruse): many international trains arriving at these stations do not have the last wagon equipped with a handbrake; this means that shunting is required to position a wagon with a handbrake to the end of the train;</a:t>
            </a:r>
          </a:p>
          <a:p>
            <a:pPr lvl="1">
              <a:buFont typeface="Courier New" panose="02070309020205020404" pitchFamily="49" charset="0"/>
              <a:buChar char="o"/>
            </a:pPr>
            <a:r>
              <a:rPr lang="en-US" sz="1800" dirty="0"/>
              <a:t>This causes additional time and costs (some operators have to engage external shunting providers);</a:t>
            </a:r>
          </a:p>
          <a:p>
            <a:pPr lvl="1">
              <a:buFont typeface="Courier New" panose="02070309020205020404" pitchFamily="49" charset="0"/>
              <a:buChar char="o"/>
            </a:pPr>
            <a:r>
              <a:rPr lang="en-US" sz="1800" dirty="0"/>
              <a:t>Since 2016, railway operators tried to solve the issue with the national authorities without success.</a:t>
            </a:r>
          </a:p>
          <a:p>
            <a:r>
              <a:rPr lang="en-US" sz="2000" dirty="0"/>
              <a:t>IT: </a:t>
            </a:r>
          </a:p>
          <a:p>
            <a:pPr lvl="1">
              <a:buFont typeface="Courier New" panose="02070309020205020404" pitchFamily="49" charset="0"/>
              <a:buChar char="o"/>
            </a:pPr>
            <a:r>
              <a:rPr lang="en-US" sz="1800" dirty="0"/>
              <a:t>In Italy, it is NOT mandatory to have a working handbrake at the last wagon;</a:t>
            </a:r>
          </a:p>
          <a:p>
            <a:pPr lvl="1">
              <a:buFont typeface="Courier New" panose="02070309020205020404" pitchFamily="49" charset="0"/>
              <a:buChar char="o"/>
            </a:pPr>
            <a:r>
              <a:rPr lang="en-US" sz="1800" dirty="0"/>
              <a:t>Storage of brake shoes on the locomotive (18 brake shoes) and transfer of brake shoes from one locomotive to another locomotive (in case of traction change) is a challenge which is manageable.</a:t>
            </a:r>
          </a:p>
          <a:p>
            <a:r>
              <a:rPr lang="en-US" sz="2000" dirty="0"/>
              <a:t>PT: </a:t>
            </a:r>
            <a:r>
              <a:rPr lang="en-US" sz="2000" dirty="0" smtClean="0"/>
              <a:t>situation to be clarified; further interviews to be performed</a:t>
            </a:r>
            <a:endParaRPr lang="en-US" sz="2000" dirty="0"/>
          </a:p>
          <a:p>
            <a:pPr marL="0" indent="0">
              <a:buNone/>
            </a:pPr>
            <a:endParaRPr lang="en-US" dirty="0"/>
          </a:p>
          <a:p>
            <a:pPr lvl="1">
              <a:buFont typeface="Courier New" panose="02070309020205020404" pitchFamily="49" charset="0"/>
              <a:buChar char="o"/>
            </a:pPr>
            <a:endParaRPr lang="en-US" sz="1800" dirty="0"/>
          </a:p>
          <a:p>
            <a:pPr lvl="1">
              <a:buFont typeface="Courier New" panose="02070309020205020404" pitchFamily="49" charset="0"/>
              <a:buChar char="o"/>
            </a:pPr>
            <a:endParaRPr lang="en-US" sz="1800" dirty="0"/>
          </a:p>
          <a:p>
            <a:pPr lvl="1"/>
            <a:endParaRPr lang="en-US" sz="1800" dirty="0"/>
          </a:p>
          <a:p>
            <a:endParaRPr lang="nl-NL" sz="2000" dirty="0"/>
          </a:p>
        </p:txBody>
      </p:sp>
    </p:spTree>
    <p:extLst>
      <p:ext uri="{BB962C8B-B14F-4D97-AF65-F5344CB8AC3E}">
        <p14:creationId xmlns:p14="http://schemas.microsoft.com/office/powerpoint/2010/main" val="1881048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5 – solutions</a:t>
            </a:r>
          </a:p>
        </p:txBody>
      </p:sp>
      <p:sp>
        <p:nvSpPr>
          <p:cNvPr id="4" name="Content Placeholder 2"/>
          <p:cNvSpPr>
            <a:spLocks noGrp="1"/>
          </p:cNvSpPr>
          <p:nvPr>
            <p:ph idx="1"/>
          </p:nvPr>
        </p:nvSpPr>
        <p:spPr>
          <a:xfrm>
            <a:off x="838199" y="1825624"/>
            <a:ext cx="10657115" cy="5032375"/>
          </a:xfrm>
        </p:spPr>
        <p:txBody>
          <a:bodyPr>
            <a:normAutofit/>
          </a:bodyPr>
          <a:lstStyle/>
          <a:p>
            <a:r>
              <a:rPr lang="en-GB" sz="2000" dirty="0" smtClean="0"/>
              <a:t>“</a:t>
            </a:r>
            <a:r>
              <a:rPr lang="en-GB" sz="2000" b="1" dirty="0" smtClean="0"/>
              <a:t>Cleaning </a:t>
            </a:r>
            <a:r>
              <a:rPr lang="en-GB" sz="2000" b="1" dirty="0"/>
              <a:t>up of National Rules </a:t>
            </a:r>
            <a:r>
              <a:rPr lang="en-GB" sz="2000" dirty="0"/>
              <a:t>referring to requirement of working handbrakes in freight </a:t>
            </a:r>
            <a:r>
              <a:rPr lang="en-GB" sz="2000" dirty="0" smtClean="0"/>
              <a:t>trains”,</a:t>
            </a:r>
            <a:br>
              <a:rPr lang="en-GB" sz="2000" dirty="0" smtClean="0"/>
            </a:br>
            <a:r>
              <a:rPr lang="en-GB" sz="2000" dirty="0" smtClean="0"/>
              <a:t>joint activity of COMMISSION DG MOVE and ERA</a:t>
            </a:r>
          </a:p>
          <a:p>
            <a:endParaRPr lang="en-GB" sz="2000" dirty="0"/>
          </a:p>
          <a:p>
            <a:r>
              <a:rPr lang="en-GB" sz="2000" b="1" dirty="0" smtClean="0"/>
              <a:t>Risk assessment </a:t>
            </a:r>
            <a:r>
              <a:rPr lang="en-GB" sz="2000" dirty="0" smtClean="0"/>
              <a:t>by Railway Undertaking, based on pilot </a:t>
            </a:r>
            <a:r>
              <a:rPr lang="en-GB" sz="2000" dirty="0"/>
              <a:t>test </a:t>
            </a:r>
            <a:r>
              <a:rPr lang="en-GB" sz="2000" dirty="0" smtClean="0"/>
              <a:t>operations </a:t>
            </a:r>
            <a:r>
              <a:rPr lang="en-GB" sz="2000" dirty="0"/>
              <a:t>(</a:t>
            </a:r>
            <a:r>
              <a:rPr lang="en-GB" sz="2000" dirty="0" smtClean="0"/>
              <a:t>involving the usage of brake shoes)  accompanies elimination of national rule.</a:t>
            </a:r>
          </a:p>
          <a:p>
            <a:endParaRPr lang="en-GB" sz="2000" dirty="0"/>
          </a:p>
          <a:p>
            <a:r>
              <a:rPr lang="en-GB" sz="2000" b="1" dirty="0"/>
              <a:t>RUs shall be in charge </a:t>
            </a:r>
            <a:r>
              <a:rPr lang="en-GB" sz="2000" b="1" dirty="0" smtClean="0"/>
              <a:t>choosing </a:t>
            </a:r>
            <a:r>
              <a:rPr lang="en-GB" sz="2000" b="1" dirty="0"/>
              <a:t>the best way </a:t>
            </a:r>
            <a:r>
              <a:rPr lang="en-GB" sz="2000" dirty="0"/>
              <a:t>in securing a parking train, considering common technical standards.</a:t>
            </a:r>
          </a:p>
          <a:p>
            <a:endParaRPr lang="en-GB" sz="2000" dirty="0" smtClean="0"/>
          </a:p>
          <a:p>
            <a:r>
              <a:rPr lang="en-GB" sz="2000" b="1" dirty="0" smtClean="0"/>
              <a:t>Available best practices</a:t>
            </a:r>
            <a:r>
              <a:rPr lang="en-GB" sz="2000" dirty="0" smtClean="0"/>
              <a:t>, such as UIC IRS/leaflets, shall be considered to </a:t>
            </a:r>
            <a:r>
              <a:rPr lang="en-GB" sz="2000" dirty="0"/>
              <a:t>harmonise both the requirements regarding number and position of </a:t>
            </a:r>
            <a:r>
              <a:rPr lang="en-GB" sz="2000" b="1" dirty="0"/>
              <a:t>handbrakes</a:t>
            </a:r>
            <a:r>
              <a:rPr lang="en-GB" sz="2000" dirty="0"/>
              <a:t> as well as number, type and position of </a:t>
            </a:r>
            <a:r>
              <a:rPr lang="en-GB" sz="2000" b="1" dirty="0"/>
              <a:t>brake shoes</a:t>
            </a:r>
            <a:r>
              <a:rPr lang="en-GB" sz="2000" dirty="0" smtClean="0"/>
              <a:t>.</a:t>
            </a:r>
            <a:endParaRPr lang="nl-NL" sz="2000" dirty="0"/>
          </a:p>
          <a:p>
            <a:endParaRPr lang="en-GB" sz="2000" dirty="0" smtClean="0"/>
          </a:p>
          <a:p>
            <a:endParaRPr lang="nl-NL" sz="2000" dirty="0"/>
          </a:p>
        </p:txBody>
      </p:sp>
    </p:spTree>
    <p:extLst>
      <p:ext uri="{BB962C8B-B14F-4D97-AF65-F5344CB8AC3E}">
        <p14:creationId xmlns:p14="http://schemas.microsoft.com/office/powerpoint/2010/main" val="3159524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6 – No push 6-axle wagons </a:t>
            </a:r>
          </a:p>
        </p:txBody>
      </p:sp>
      <p:sp>
        <p:nvSpPr>
          <p:cNvPr id="3" name="Content Placeholder 2"/>
          <p:cNvSpPr>
            <a:spLocks noGrp="1"/>
          </p:cNvSpPr>
          <p:nvPr>
            <p:ph idx="1"/>
          </p:nvPr>
        </p:nvSpPr>
        <p:spPr/>
        <p:txBody>
          <a:bodyPr>
            <a:normAutofit/>
          </a:bodyPr>
          <a:lstStyle/>
          <a:p>
            <a:r>
              <a:rPr lang="en-GB" sz="2000" b="0" i="0" u="none" strike="noStrike" dirty="0">
                <a:effectLst/>
              </a:rPr>
              <a:t>Issue only for Romania</a:t>
            </a:r>
          </a:p>
          <a:p>
            <a:r>
              <a:rPr lang="en-GB" sz="2000" b="0" i="0" u="none" strike="noStrike" dirty="0">
                <a:effectLst/>
              </a:rPr>
              <a:t>6-axle wagons </a:t>
            </a:r>
            <a:r>
              <a:rPr lang="en-GB" sz="2000" b="0" i="0" u="none" strike="noStrike" dirty="0" smtClean="0">
                <a:effectLst/>
              </a:rPr>
              <a:t>cannot </a:t>
            </a:r>
            <a:r>
              <a:rPr lang="en-GB" sz="2000" b="0" i="0" u="none" strike="noStrike" dirty="0">
                <a:effectLst/>
              </a:rPr>
              <a:t>be used in a train with pushing locomotive, despite manufacturer's specifications, conditioned by the infrastructure (steep gradients in the mountains or on bridges)</a:t>
            </a:r>
          </a:p>
          <a:p>
            <a:r>
              <a:rPr lang="en-GB" sz="2000" dirty="0">
                <a:ea typeface="Calibri" panose="020F0502020204030204" pitchFamily="34" charset="0"/>
                <a:cs typeface="Times New Roman" panose="02020603050405020304" pitchFamily="18" charset="0"/>
              </a:rPr>
              <a:t>The rule is complicated as it includes train length, train weight and the distribution of weight within the train. Basically, </a:t>
            </a:r>
            <a:r>
              <a:rPr lang="en-GB" sz="2000" dirty="0"/>
              <a:t>last 300 tonnes gross weight of a train must be without 6-axle wagons</a:t>
            </a:r>
            <a:endParaRPr lang="en-GB" sz="2000" dirty="0">
              <a:ea typeface="Calibri" panose="020F0502020204030204" pitchFamily="34" charset="0"/>
              <a:cs typeface="Times New Roman" panose="02020603050405020304" pitchFamily="18" charset="0"/>
            </a:endParaRPr>
          </a:p>
          <a:p>
            <a:r>
              <a:rPr lang="en-GB" sz="2000" dirty="0">
                <a:ea typeface="Calibri" panose="020F0502020204030204" pitchFamily="34" charset="0"/>
                <a:cs typeface="Times New Roman" panose="02020603050405020304" pitchFamily="18" charset="0"/>
              </a:rPr>
              <a:t>For each train, the re-positioning of the wagons has to be calculated individually.</a:t>
            </a:r>
            <a:endParaRPr lang="en-GB" sz="2000" b="0" i="0" u="none" strike="noStrike" dirty="0">
              <a:effectLst/>
            </a:endParaRPr>
          </a:p>
          <a:p>
            <a:r>
              <a:rPr lang="en-US" sz="2000" dirty="0"/>
              <a:t>Consequences: unnecessary shunting, additional costs, time loss and dead weight, </a:t>
            </a:r>
            <a:r>
              <a:rPr lang="en-GB" sz="2000" dirty="0"/>
              <a:t>decreases the competitiveness of rail freight transportation </a:t>
            </a:r>
            <a:r>
              <a:rPr lang="en-US" sz="2000" dirty="0"/>
              <a:t>(esp. for intermodal trains)</a:t>
            </a:r>
          </a:p>
          <a:p>
            <a:r>
              <a:rPr lang="en-US" sz="2000" dirty="0"/>
              <a:t>National rule </a:t>
            </a:r>
          </a:p>
          <a:p>
            <a:endParaRPr lang="en-US" sz="2200" dirty="0"/>
          </a:p>
          <a:p>
            <a:endParaRPr lang="nl-NL" dirty="0"/>
          </a:p>
        </p:txBody>
      </p:sp>
    </p:spTree>
    <p:extLst>
      <p:ext uri="{BB962C8B-B14F-4D97-AF65-F5344CB8AC3E}">
        <p14:creationId xmlns:p14="http://schemas.microsoft.com/office/powerpoint/2010/main" val="1626025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6 – No push 6-axle wagons </a:t>
            </a:r>
          </a:p>
        </p:txBody>
      </p:sp>
      <p:sp>
        <p:nvSpPr>
          <p:cNvPr id="3" name="Content Placeholder 2"/>
          <p:cNvSpPr>
            <a:spLocks noGrp="1"/>
          </p:cNvSpPr>
          <p:nvPr>
            <p:ph idx="1"/>
          </p:nvPr>
        </p:nvSpPr>
        <p:spPr/>
        <p:txBody>
          <a:bodyPr>
            <a:normAutofit/>
          </a:bodyPr>
          <a:lstStyle/>
          <a:p>
            <a:r>
              <a:rPr lang="nl-NL" sz="2000" dirty="0"/>
              <a:t>Stakeholder survey: </a:t>
            </a:r>
            <a:r>
              <a:rPr lang="en-US" sz="2000" dirty="0"/>
              <a:t>RO</a:t>
            </a:r>
          </a:p>
          <a:p>
            <a:r>
              <a:rPr lang="en-US" sz="2000" dirty="0"/>
              <a:t>Follow-up </a:t>
            </a:r>
            <a:r>
              <a:rPr lang="en-US" sz="2000" dirty="0" smtClean="0"/>
              <a:t>research: </a:t>
            </a:r>
            <a:r>
              <a:rPr lang="en-US" sz="2000" dirty="0"/>
              <a:t>Interviews with </a:t>
            </a:r>
            <a:r>
              <a:rPr lang="en-US" sz="2000" dirty="0" err="1" smtClean="0"/>
              <a:t>Railcargo</a:t>
            </a:r>
            <a:r>
              <a:rPr lang="en-US" sz="2000" dirty="0"/>
              <a:t>, </a:t>
            </a:r>
            <a:r>
              <a:rPr lang="en-US" sz="2000" dirty="0" smtClean="0"/>
              <a:t>DB Cargo, RFC7 </a:t>
            </a:r>
            <a:r>
              <a:rPr lang="en-US" sz="2000" dirty="0"/>
              <a:t>OEM, RFC9 RHD </a:t>
            </a:r>
          </a:p>
          <a:p>
            <a:pPr lvl="1">
              <a:buFont typeface="Courier New" panose="02070309020205020404" pitchFamily="49" charset="0"/>
              <a:buChar char="o"/>
            </a:pPr>
            <a:r>
              <a:rPr lang="en-US" sz="1800" dirty="0"/>
              <a:t>Most common solutions are to split the train in two parts or to add additional traction locomotive.</a:t>
            </a:r>
          </a:p>
          <a:p>
            <a:pPr lvl="1">
              <a:spcAft>
                <a:spcPts val="600"/>
              </a:spcAft>
              <a:buFont typeface="Courier New" panose="02070309020205020404" pitchFamily="49" charset="0"/>
              <a:buChar char="o"/>
            </a:pPr>
            <a:r>
              <a:rPr lang="en-GB" sz="1800" dirty="0"/>
              <a:t>Rule applies for 6-axle wagons that are located at the end of the train (last 300 tonnes gross weight of the train must be without 6-axle wagons).</a:t>
            </a:r>
          </a:p>
          <a:p>
            <a:pPr marR="0" lvl="1">
              <a:spcAft>
                <a:spcPts val="600"/>
              </a:spcAft>
              <a:buFont typeface="Courier New" panose="02070309020205020404" pitchFamily="49" charset="0"/>
              <a:buChar char="o"/>
            </a:pPr>
            <a:r>
              <a:rPr lang="en-GB" sz="1800" dirty="0"/>
              <a:t>Reason for the rule have been accidents in the past, exact date and circumstances of these accidents are not known.</a:t>
            </a:r>
          </a:p>
          <a:p>
            <a:pPr marR="0" lvl="1">
              <a:spcAft>
                <a:spcPts val="600"/>
              </a:spcAft>
              <a:buFont typeface="Courier New" panose="02070309020205020404" pitchFamily="49" charset="0"/>
              <a:buChar char="o"/>
            </a:pPr>
            <a:r>
              <a:rPr lang="en-GB" sz="1800" dirty="0"/>
              <a:t>Issue occurs only in intermodal trains (high share of 6-axle wagons up to 100%) and on lines with high gradients requiring a pushing locomotive.</a:t>
            </a:r>
          </a:p>
          <a:p>
            <a:pPr marR="0" lvl="1">
              <a:spcAft>
                <a:spcPts val="600"/>
              </a:spcAft>
              <a:buFont typeface="Courier New" panose="02070309020205020404" pitchFamily="49" charset="0"/>
              <a:buChar char="o"/>
            </a:pPr>
            <a:r>
              <a:rPr lang="en-GB" sz="1800" dirty="0"/>
              <a:t>In single wagon traffic problem is prevented by train composition rules (low share of 6-axle wagons in single wagon traffic, 6-axle wagons can be easily placed outside the critical part of the train). </a:t>
            </a:r>
          </a:p>
          <a:p>
            <a:pPr marR="0" lvl="1">
              <a:spcAft>
                <a:spcPts val="600"/>
              </a:spcAft>
              <a:buFont typeface="Courier New" panose="02070309020205020404" pitchFamily="49" charset="0"/>
              <a:buChar char="o"/>
            </a:pPr>
            <a:r>
              <a:rPr lang="en-GB" sz="1800" dirty="0"/>
              <a:t>Important lines/areas affected: Predeal-Brasov, Danube bridges, </a:t>
            </a:r>
            <a:r>
              <a:rPr lang="en-GB" sz="1800" dirty="0" err="1"/>
              <a:t>Drobeta</a:t>
            </a:r>
            <a:r>
              <a:rPr lang="en-GB" sz="1800" dirty="0"/>
              <a:t> Tr. Severin - </a:t>
            </a:r>
            <a:r>
              <a:rPr lang="en-GB" sz="1800" dirty="0" err="1"/>
              <a:t>Balota</a:t>
            </a:r>
            <a:r>
              <a:rPr lang="en-GB" sz="1800" dirty="0"/>
              <a:t> </a:t>
            </a:r>
            <a:r>
              <a:rPr lang="en-GB" sz="1800" dirty="0" err="1"/>
              <a:t>Vintu</a:t>
            </a:r>
            <a:r>
              <a:rPr lang="en-GB" sz="1800" dirty="0"/>
              <a:t> de Jos-</a:t>
            </a:r>
            <a:r>
              <a:rPr lang="en-GB" sz="1800" dirty="0" err="1"/>
              <a:t>Coslariu</a:t>
            </a:r>
            <a:r>
              <a:rPr lang="en-GB" sz="1800" dirty="0"/>
              <a:t> </a:t>
            </a:r>
          </a:p>
          <a:p>
            <a:endParaRPr lang="nl-NL" dirty="0"/>
          </a:p>
        </p:txBody>
      </p:sp>
    </p:spTree>
    <p:extLst>
      <p:ext uri="{BB962C8B-B14F-4D97-AF65-F5344CB8AC3E}">
        <p14:creationId xmlns:p14="http://schemas.microsoft.com/office/powerpoint/2010/main" val="402771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6 – solutions </a:t>
            </a:r>
          </a:p>
        </p:txBody>
      </p:sp>
      <p:sp>
        <p:nvSpPr>
          <p:cNvPr id="3" name="Content Placeholder 2"/>
          <p:cNvSpPr>
            <a:spLocks noGrp="1"/>
          </p:cNvSpPr>
          <p:nvPr>
            <p:ph idx="1"/>
          </p:nvPr>
        </p:nvSpPr>
        <p:spPr/>
        <p:txBody>
          <a:bodyPr>
            <a:normAutofit/>
          </a:bodyPr>
          <a:lstStyle/>
          <a:p>
            <a:r>
              <a:rPr lang="en-US" sz="2000" dirty="0"/>
              <a:t>No evidence found for a general risk of pushing 6-axle wagons.</a:t>
            </a:r>
          </a:p>
          <a:p>
            <a:r>
              <a:rPr lang="en-US" sz="2000" dirty="0"/>
              <a:t>Risk analysis should be performed by </a:t>
            </a:r>
            <a:r>
              <a:rPr lang="en-US" sz="2000" dirty="0" smtClean="0"/>
              <a:t>the Infrastructure Managers.</a:t>
            </a:r>
            <a:endParaRPr lang="en-US" sz="2000" dirty="0"/>
          </a:p>
          <a:p>
            <a:r>
              <a:rPr lang="en-US" sz="2000" dirty="0"/>
              <a:t>If risks are identified, access conditions of those lines only should be modified.</a:t>
            </a:r>
          </a:p>
          <a:p>
            <a:r>
              <a:rPr lang="en-US" sz="2000" dirty="0"/>
              <a:t>The national rule of considering 6-axle wagons as exceptional transport is most likely not necessary and should be removed.</a:t>
            </a:r>
          </a:p>
          <a:p>
            <a:pPr marL="0" indent="0">
              <a:buNone/>
            </a:pPr>
            <a:endParaRPr lang="nl-NL" sz="2000" dirty="0"/>
          </a:p>
          <a:p>
            <a:r>
              <a:rPr lang="en-US" sz="2000" dirty="0"/>
              <a:t>Rail infrastructure is going to be improved (6 CEF funded projects).</a:t>
            </a:r>
          </a:p>
          <a:p>
            <a:r>
              <a:rPr lang="en-US" sz="2000" dirty="0"/>
              <a:t>Infrastructure updates must be accompanied by a change of operational rules.</a:t>
            </a:r>
          </a:p>
        </p:txBody>
      </p:sp>
    </p:spTree>
    <p:extLst>
      <p:ext uri="{BB962C8B-B14F-4D97-AF65-F5344CB8AC3E}">
        <p14:creationId xmlns:p14="http://schemas.microsoft.com/office/powerpoint/2010/main" val="772356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a:solidFill>
                  <a:srgbClr val="D44F18"/>
                </a:solidFill>
              </a:rPr>
              <a:t>Issue 7 – Buffer wagons </a:t>
            </a:r>
          </a:p>
        </p:txBody>
      </p:sp>
      <p:sp>
        <p:nvSpPr>
          <p:cNvPr id="3" name="Content Placeholder 2"/>
          <p:cNvSpPr>
            <a:spLocks noGrp="1"/>
          </p:cNvSpPr>
          <p:nvPr>
            <p:ph idx="1"/>
          </p:nvPr>
        </p:nvSpPr>
        <p:spPr/>
        <p:txBody>
          <a:bodyPr>
            <a:normAutofit/>
          </a:bodyPr>
          <a:lstStyle/>
          <a:p>
            <a:r>
              <a:rPr lang="en-US" sz="2000" dirty="0"/>
              <a:t>Number of buffer wagons required between the locomotive and wagons carrying dangerous goods is different in certain Member States. </a:t>
            </a:r>
          </a:p>
          <a:p>
            <a:r>
              <a:rPr lang="en-US" sz="2000" dirty="0"/>
              <a:t>Unnecessary shunting, additional costs, time loss and dead weight. </a:t>
            </a:r>
          </a:p>
          <a:p>
            <a:r>
              <a:rPr lang="en-US" sz="2000" dirty="0"/>
              <a:t>Buffer wagons that are not needed have to be parked, unnecessarily using infrastructure capacity and increasing costs. </a:t>
            </a:r>
          </a:p>
          <a:p>
            <a:r>
              <a:rPr lang="en-US" sz="2000" dirty="0"/>
              <a:t>Buffer wagons may lead to exceeding the permissible train limit values (length, gross weight). </a:t>
            </a:r>
          </a:p>
          <a:p>
            <a:endParaRPr lang="en-US" sz="2000" dirty="0"/>
          </a:p>
          <a:p>
            <a:r>
              <a:rPr lang="en-GB" sz="2000" dirty="0"/>
              <a:t>The only mandatory rule is found in RID par. 7.5.3:</a:t>
            </a:r>
            <a:r>
              <a:rPr lang="nl-NL" sz="2000" dirty="0"/>
              <a:t> </a:t>
            </a:r>
            <a:r>
              <a:rPr lang="en-GB" sz="2000" i="1" u="sng" dirty="0"/>
              <a:t>(a) at least 18 m, or (b) occupied by two 2-axle wagons or a wagon with 4 or more </a:t>
            </a:r>
            <a:r>
              <a:rPr lang="en-GB" sz="2000" i="1" u="sng"/>
              <a:t>axles</a:t>
            </a:r>
            <a:r>
              <a:rPr lang="en-GB" sz="2000" i="1" u="sng" smtClean="0"/>
              <a:t>.</a:t>
            </a:r>
          </a:p>
        </p:txBody>
      </p:sp>
    </p:spTree>
    <p:extLst>
      <p:ext uri="{BB962C8B-B14F-4D97-AF65-F5344CB8AC3E}">
        <p14:creationId xmlns:p14="http://schemas.microsoft.com/office/powerpoint/2010/main" val="243828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ustomProperties xmlns="http://www.documentaal.nl/CustomProperties"/>
</file>

<file path=customXml/itemProps1.xml><?xml version="1.0" encoding="utf-8"?>
<ds:datastoreItem xmlns:ds="http://schemas.openxmlformats.org/officeDocument/2006/customXml" ds:itemID="{1FFEE7B5-F1DC-438C-9635-4A95461417AB}">
  <ds:schemaRefs>
    <ds:schemaRef ds:uri="http://www.documentaal.nl/CustomProperties"/>
  </ds:schemaRefs>
</ds:datastoreItem>
</file>

<file path=docProps/app.xml><?xml version="1.0" encoding="utf-8"?>
<Properties xmlns="http://schemas.openxmlformats.org/officeDocument/2006/extended-properties" xmlns:vt="http://schemas.openxmlformats.org/officeDocument/2006/docPropsVTypes">
  <Template/>
  <TotalTime>305</TotalTime>
  <Words>2459</Words>
  <Application>Microsoft Office PowerPoint</Application>
  <PresentationFormat>Widescreen</PresentationFormat>
  <Paragraphs>271</Paragraphs>
  <Slides>18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Courier New</vt:lpstr>
      <vt:lpstr>Symbol</vt:lpstr>
      <vt:lpstr>Times New Roman</vt:lpstr>
      <vt:lpstr>Office Theme</vt:lpstr>
      <vt:lpstr> Technical support for the interoperability Issues Log Book</vt:lpstr>
      <vt:lpstr>PowerPoint Presentation</vt:lpstr>
      <vt:lpstr>Issue 5 – Working handbrake last wagon </vt:lpstr>
      <vt:lpstr>Issue 5 – Working handbrake last wagon </vt:lpstr>
      <vt:lpstr>Issue 5 – solutions</vt:lpstr>
      <vt:lpstr>Issue 6 – No push 6-axle wagons </vt:lpstr>
      <vt:lpstr>Issue 6 – No push 6-axle wagons </vt:lpstr>
      <vt:lpstr>Issue 6 – solutions </vt:lpstr>
      <vt:lpstr>Issue 7 – Buffer wagons </vt:lpstr>
      <vt:lpstr>Issue 7 – Buffer wagons </vt:lpstr>
      <vt:lpstr>Issue 7 – solutions</vt:lpstr>
      <vt:lpstr>Issue 11 – New train number </vt:lpstr>
      <vt:lpstr>Issue 11 – New train number </vt:lpstr>
      <vt:lpstr>Issue 11 – solutions </vt:lpstr>
      <vt:lpstr>Issue 13 – 2 people cabin crew</vt:lpstr>
      <vt:lpstr>Issue 13 – 2 people cabin crew</vt:lpstr>
      <vt:lpstr>Issue 13 – solutions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Wensink, Chris</dc:creator>
  <cp:lastModifiedBy>Wensink, Chris</cp:lastModifiedBy>
  <cp:revision>402</cp:revision>
  <dcterms:created xsi:type="dcterms:W3CDTF">2017-01-04T12:05:14Z</dcterms:created>
  <dcterms:modified xsi:type="dcterms:W3CDTF">2021-04-13T12:46:58Z</dcterms:modified>
</cp:coreProperties>
</file>