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40" r:id="rId2"/>
    <p:sldMasterId id="2147483728" r:id="rId3"/>
  </p:sldMasterIdLst>
  <p:notesMasterIdLst>
    <p:notesMasterId r:id="rId21"/>
  </p:notesMasterIdLst>
  <p:sldIdLst>
    <p:sldId id="256" r:id="rId4"/>
    <p:sldId id="315" r:id="rId5"/>
    <p:sldId id="316" r:id="rId6"/>
    <p:sldId id="322" r:id="rId7"/>
    <p:sldId id="320" r:id="rId8"/>
    <p:sldId id="317" r:id="rId9"/>
    <p:sldId id="319" r:id="rId10"/>
    <p:sldId id="327" r:id="rId11"/>
    <p:sldId id="328" r:id="rId12"/>
    <p:sldId id="323" r:id="rId13"/>
    <p:sldId id="324" r:id="rId14"/>
    <p:sldId id="325" r:id="rId15"/>
    <p:sldId id="326" r:id="rId16"/>
    <p:sldId id="330" r:id="rId17"/>
    <p:sldId id="321" r:id="rId18"/>
    <p:sldId id="329" r:id="rId19"/>
    <p:sldId id="273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441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2890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  <p15:guide id="7" pos="5148">
          <p15:clr>
            <a:srgbClr val="A4A3A4"/>
          </p15:clr>
        </p15:guide>
        <p15:guide id="8" pos="2023">
          <p15:clr>
            <a:srgbClr val="A4A3A4"/>
          </p15:clr>
        </p15:guide>
        <p15:guide id="9" pos="2177">
          <p15:clr>
            <a:srgbClr val="A4A3A4"/>
          </p15:clr>
        </p15:guide>
        <p15:guide id="10" pos="3606">
          <p15:clr>
            <a:srgbClr val="A4A3A4"/>
          </p15:clr>
        </p15:guide>
        <p15:guide id="11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A39"/>
    <a:srgbClr val="962A41"/>
    <a:srgbClr val="8FFFC2"/>
    <a:srgbClr val="19FF81"/>
    <a:srgbClr val="00FE73"/>
    <a:srgbClr val="00FA71"/>
    <a:srgbClr val="00D661"/>
    <a:srgbClr val="75FFB3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27" d="100"/>
          <a:sy n="127" d="100"/>
        </p:scale>
        <p:origin x="126" y="540"/>
      </p:cViewPr>
      <p:guideLst>
        <p:guide orient="horz" pos="1620"/>
        <p:guide orient="horz" pos="441"/>
        <p:guide orient="horz" pos="622"/>
        <p:guide orient="horz" pos="2890"/>
        <p:guide pos="2880"/>
        <p:guide pos="612"/>
        <p:guide pos="5148"/>
        <p:guide pos="2023"/>
        <p:guide pos="2177"/>
        <p:guide pos="3606"/>
        <p:guide pos="3742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0.88764044943820219</c:v>
                </c:pt>
                <c:pt idx="2">
                  <c:v>0.6179775280898876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2CE-4F83-963F-FC8040DB9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0.83149171270718236</c:v>
                </c:pt>
                <c:pt idx="2">
                  <c:v>0.65469613259668513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2CE-4F83-963F-FC8040DB99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 Line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0.8188405797101449</c:v>
                </c:pt>
                <c:pt idx="2">
                  <c:v>0.30434782608695654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2CE-4F83-963F-FC8040DB99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Line 4 Line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1</c:v>
                </c:pt>
                <c:pt idx="1">
                  <c:v>0.99637681159420288</c:v>
                </c:pt>
                <c:pt idx="2">
                  <c:v>0.43478260869565216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2CE-4F83-963F-FC8040DB99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Line 5 Line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1</c:v>
                </c:pt>
                <c:pt idx="1">
                  <c:v>1.1836158192090396</c:v>
                </c:pt>
                <c:pt idx="2">
                  <c:v>7.3446327683615822E-2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2CE-4F83-963F-FC8040DB997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Line 6 Line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1</c:v>
                </c:pt>
                <c:pt idx="1">
                  <c:v>1.1473477406679764</c:v>
                </c:pt>
                <c:pt idx="2">
                  <c:v>0.44400785854616898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2CE-4F83-963F-FC8040DB997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Line 7 Line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1</c:v>
                </c:pt>
                <c:pt idx="1">
                  <c:v>0.87375415282392022</c:v>
                </c:pt>
                <c:pt idx="2">
                  <c:v>0.33554817275747506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2CE-4F83-963F-FC8040DB997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Line 8 Line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1</c:v>
                </c:pt>
                <c:pt idx="1">
                  <c:v>0.30107526881720431</c:v>
                </c:pt>
                <c:pt idx="2">
                  <c:v>0.17204301075268819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12CE-4F83-963F-FC8040DB997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Line 9 Line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1</c:v>
                </c:pt>
                <c:pt idx="1">
                  <c:v>1.0803324099722991</c:v>
                </c:pt>
                <c:pt idx="2">
                  <c:v>0.33518005540166207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12CE-4F83-963F-FC8040DB9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25355104"/>
        <c:axId val="-725353472"/>
      </c:lineChart>
      <c:catAx>
        <c:axId val="-72535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725353472"/>
        <c:crosses val="autoZero"/>
        <c:auto val="1"/>
        <c:lblAlgn val="ctr"/>
        <c:lblOffset val="100"/>
        <c:noMultiLvlLbl val="0"/>
      </c:catAx>
      <c:valAx>
        <c:axId val="-72535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725355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73-4CB3-93C6-5A9735985B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73-4CB3-93C6-5A9735985B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Munka1!$B$2:$B$3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3-4CB3-93C6-5A9735985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25950431"/>
        <c:axId val="2025951679"/>
      </c:barChart>
      <c:catAx>
        <c:axId val="202595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25951679"/>
        <c:crosses val="autoZero"/>
        <c:auto val="1"/>
        <c:lblAlgn val="ctr"/>
        <c:lblOffset val="100"/>
        <c:noMultiLvlLbl val="0"/>
      </c:catAx>
      <c:valAx>
        <c:axId val="2025951679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259504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2-4C6E-97B4-C90DA745DBE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2-4C6E-97B4-C90DA745DBE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2-4C6E-97B4-C90DA745DBE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2-4C6E-97B4-C90DA745DBE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2-4C6E-97B4-C90DA745DBE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2-4C6E-97B4-C90DA745DBE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722-4C6E-97B4-C90DA745DBEF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38E-4EB8-9452-E0248CB20A50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38E-4EB8-9452-E0248CB20A50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38E-4EB8-9452-E0248CB20A50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38E-4EB8-9452-E0248CB20A50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38E-4EB8-9452-E0248CB20A50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38E-4EB8-9452-E0248CB20A50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38E-4EB8-9452-E0248CB20A5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38E-4EB8-9452-E0248CB20A5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38E-4EB8-9452-E0248CB20A5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38E-4EB8-9452-E0248CB20A5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38E-4EB8-9452-E0248CB20A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Munka1!$A$2:$A$37</c:f>
              <c:strCache>
                <c:ptCount val="36"/>
                <c:pt idx="0">
                  <c:v>The information provided in Corridor Information Documents (CID books)</c:v>
                </c:pt>
                <c:pt idx="1">
                  <c:v>Collection of needs (wish list)</c:v>
                </c:pt>
                <c:pt idx="2">
                  <c:v>CIP-Usability</c:v>
                </c:pt>
                <c:pt idx="3">
                  <c:v>Quantity of PaPs</c:v>
                </c:pt>
                <c:pt idx="4">
                  <c:v>The allocation process (pre-allocation by the C-OSS and the delivery of the offer)</c:v>
                </c:pt>
                <c:pt idx="5">
                  <c:v>Conflict-solving procedure by the C-OSS</c:v>
                </c:pt>
                <c:pt idx="6">
                  <c:v>The usefulness of attendance at RAG/TAG meetings</c:v>
                </c:pt>
                <c:pt idx="7">
                  <c:v>ICM-The implementation of the new processes outlined in the International Contingency Management handbook by RFCs</c:v>
                </c:pt>
                <c:pt idx="8">
                  <c:v>The information provided on the Customer Information Platform (CIP)</c:v>
                </c:pt>
                <c:pt idx="9">
                  <c:v>Infra-Geographical routing</c:v>
                </c:pt>
                <c:pt idx="10">
                  <c:v>The consideration of Advisory Groups’ opinion in the ExBo</c:v>
                </c:pt>
                <c:pt idx="11">
                  <c:v>The information in annual reports</c:v>
                </c:pt>
                <c:pt idx="12">
                  <c:v>Quality of the Reserve Capacity offer</c:v>
                </c:pt>
                <c:pt idx="13">
                  <c:v>Protection of PaPs from TCRs</c:v>
                </c:pt>
                <c:pt idx="14">
                  <c:v>The information/support on ICM process provided by the RFC</c:v>
                </c:pt>
                <c:pt idx="15">
                  <c:v>TPM-RU/Terminal involvement either on RFC level or in bilateral working groups</c:v>
                </c:pt>
                <c:pt idx="16">
                  <c:v>The organization of the Advisory Groups' meetings (location, time and frequency)</c:v>
                </c:pt>
                <c:pt idx="17">
                  <c:v>The timetable of PaPs</c:v>
                </c:pt>
                <c:pt idx="18">
                  <c:v>TPM-Regular train performance in RFC Monthly Punctuality report – Management Summary</c:v>
                </c:pt>
                <c:pt idx="19">
                  <c:v>The consideration of Advisory Groups’ opinion in the MB</c:v>
                </c:pt>
                <c:pt idx="20">
                  <c:v>CIP-Interactive Map</c:v>
                </c:pt>
                <c:pt idx="21">
                  <c:v>CIP-Route planning</c:v>
                </c:pt>
                <c:pt idx="22">
                  <c:v>TCR-The information on works and possessions given by the RFC</c:v>
                </c:pt>
                <c:pt idx="23">
                  <c:v>TCR-The quantity of alternative offers provided by the IMs/ABs</c:v>
                </c:pt>
                <c:pt idx="24">
                  <c:v>Relations (PaPs origins/destinations)</c:v>
                </c:pt>
                <c:pt idx="25">
                  <c:v>The information on the RFC website</c:v>
                </c:pt>
                <c:pt idx="26">
                  <c:v>TCR-The time-table of alternative offers provided by the IMs/ABs</c:v>
                </c:pt>
                <c:pt idx="27">
                  <c:v>ICM-The quality and usability of re-routing scenarios</c:v>
                </c:pt>
                <c:pt idx="28">
                  <c:v>The commercial speed of PaPs</c:v>
                </c:pt>
                <c:pt idx="29">
                  <c:v>TPM-The efficiency of measures taken to improve punctuality</c:v>
                </c:pt>
                <c:pt idx="30">
                  <c:v>Parameters of PaPs (train length/weight)</c:v>
                </c:pt>
                <c:pt idx="31">
                  <c:v>TCR-The involvement of customers as far as possible in the relevant process (coordination of TCRs and alternative offers)</c:v>
                </c:pt>
                <c:pt idx="32">
                  <c:v>TCR-The quality of alternative offers provided by the IMs/Abs</c:v>
                </c:pt>
                <c:pt idx="33">
                  <c:v>Infra-Measures taken by the RFC’s Infrastructure Managers together with the Ministries in charge of transport to improve the infrastructure standards</c:v>
                </c:pt>
                <c:pt idx="34">
                  <c:v>Infra-Infrastructure capacity</c:v>
                </c:pt>
                <c:pt idx="35">
                  <c:v>Infra-Infrastructure parameters (train length, axle load, electrification, loading gauges, etc.)</c:v>
                </c:pt>
              </c:strCache>
            </c:strRef>
          </c:cat>
          <c:val>
            <c:numRef>
              <c:f>Munka1!$B$2:$B$37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6</c:v>
                </c:pt>
                <c:pt idx="26">
                  <c:v>6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22-4C6E-97B4-C90DA745DB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68949247"/>
        <c:axId val="118154063"/>
      </c:barChart>
      <c:catAx>
        <c:axId val="1868949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8154063"/>
        <c:crosses val="autoZero"/>
        <c:auto val="1"/>
        <c:lblAlgn val="ctr"/>
        <c:lblOffset val="100"/>
        <c:tickLblSkip val="1"/>
        <c:noMultiLvlLbl val="0"/>
      </c:catAx>
      <c:valAx>
        <c:axId val="118154063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689492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0694335866669"/>
          <c:y val="9.6554126509012447E-2"/>
          <c:w val="0.43152673901304817"/>
          <c:h val="0.7181928117382985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AC-43D7-BFD2-0BF8DB0C2602}"/>
              </c:ext>
            </c:extLst>
          </c:dPt>
          <c:dPt>
            <c:idx val="1"/>
            <c:bubble3D val="0"/>
            <c:spPr>
              <a:solidFill>
                <a:srgbClr val="00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AC-43D7-BFD2-0BF8DB0C2602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AC-43D7-BFD2-0BF8DB0C260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AC-43D7-BFD2-0BF8DB0C26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Munka1!$A$2:$A$5</c:f>
              <c:strCache>
                <c:ptCount val="4"/>
                <c:pt idx="0">
                  <c:v>I cannot compare to 2019</c:v>
                </c:pt>
                <c:pt idx="1">
                  <c:v>Yes, better, than in 2019</c:v>
                </c:pt>
                <c:pt idx="2">
                  <c:v>Yes, but further improvements still needed</c:v>
                </c:pt>
                <c:pt idx="3">
                  <c:v>No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C-43D7-BFD2-0BF8DB0C2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F11A9-253E-4C44-B6ED-8CC36D0ECC48}" type="datetimeFigureOut">
              <a:rPr lang="en-US"/>
              <a:pPr>
                <a:defRPr/>
              </a:pPr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049A4EF-B410-416F-95CA-E8157EFF777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0724" name="Dia számának hely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3B006-A248-4C5C-A7C3-E33660099BB6}" type="slidenum">
              <a:rPr lang="en-US" altLang="hu-HU"/>
              <a:pPr>
                <a:spcBef>
                  <a:spcPct val="0"/>
                </a:spcBef>
              </a:pPr>
              <a:t>1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97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87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578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51AD7-7224-491C-9E36-486EED501879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868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9940" name="Dia számának hely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AD4AC-C1ED-48DC-A196-82ABD7C5A3CB}" type="slidenum">
              <a:rPr lang="en-US" altLang="hu-HU"/>
              <a:pPr>
                <a:spcBef>
                  <a:spcPct val="0"/>
                </a:spcBef>
              </a:pPr>
              <a:t>17</a:t>
            </a:fld>
            <a:endParaRPr lang="en-US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ChangeArrowheads="1"/>
          </p:cNvSpPr>
          <p:nvPr userDrawn="1"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5D76F2-DF5F-4008-B5C2-0EA540602202}" type="slidenum">
              <a:rPr lang="en-US" altLang="hu-HU" sz="1200"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hu-HU" sz="1200">
              <a:latin typeface="Calibri" panose="020F0502020204030204" pitchFamily="34" charset="0"/>
            </a:endParaRP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737D-7794-44BD-93FC-339101706DE3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F80DE7-436E-4576-B859-736271DB4B4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484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3A0A-94C3-4CEC-8CF4-E98FDF63FB0F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7A130C-5418-4B94-B4D7-8CE2356FBB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9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0" y="0"/>
            <a:ext cx="323850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EE3D-03F4-4F9A-8EE5-9ACB625A8CFB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0FDE-02A4-49E2-9688-3AC9ADFF25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680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B70E-A783-4A8D-B041-DF5F62D9ACEE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33B9F-4796-4C20-9714-41D65E3D66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878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0A93-6C95-4741-B4FC-F3097290C3F4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3365-1A28-43F3-88AA-A7E394251A0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664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D9FC-4428-4B0D-BF37-20D7D3B2AA29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C5EB7-D300-4CC2-BD40-29149D6F8C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243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8967-FC03-43B3-A5E3-E50ADE9BEFD8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3FEC4-B650-4D0D-9DDD-F5D2CC8CA6F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080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5C49-BA23-4AEA-A9AC-82CD280E2F5E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00A9C-BF65-4441-8107-905908C9D7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8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0AD8-5B9F-4703-ABBD-E6F9122414A2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8ED4-A803-4ED1-A3AD-91771FF2EDF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0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4890-78E8-43B7-B1CE-3CE00B23F325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00087-80DF-48C5-BF47-8B8E4F74C92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184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AB31-61D6-4EED-9054-AF94C61AB8C3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D74C-43F6-4688-9486-67955167621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749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5B36-AFD3-4CC9-B6D1-AC2243809687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0A325E-3C79-4B9D-8DDA-74A7BF27BB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74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95D8-20E3-4DA4-8947-A14DF69B369A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195F8-0340-4DC6-AF82-451601DF4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0460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 userDrawn="1"/>
        </p:nvCxnSpPr>
        <p:spPr>
          <a:xfrm>
            <a:off x="0" y="7000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980550"/>
            <a:ext cx="2232000" cy="36071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50" y="980550"/>
            <a:ext cx="2232000" cy="36071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6000" y="980550"/>
            <a:ext cx="2232000" cy="36071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Per aspera ad astra - Orbiteo Presentation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1998978-65EF-4FAC-8FF1-505F5703EFE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0277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0" y="7000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987425"/>
            <a:ext cx="3524200" cy="36071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425"/>
            <a:ext cx="3524250" cy="36071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Per aspera ad astra - Orbiteo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ACD09-F4B8-4BD9-96AD-BEE81F124DB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5926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25DC-022A-4853-B360-A573F063BC1D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40566-B69B-436D-89CF-81377A2120C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6292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0A85-8C44-4145-8B4E-B9544B920AC5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45BE2-1A84-4624-9E01-A1624802DE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307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A97C-2AAE-4D6D-9DA1-6B1E5FD18ACC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77D0-F17B-4EE1-B1B1-7BD81AF3E40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07997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8113-FBCC-4589-8E72-49ACAE9C0384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DCC5-5A1F-474D-9067-F5E0AC64B27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4772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8002-817D-4472-9A1F-B7E2172C4600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A8C1-CE0A-47AF-B3FD-17E9ED2F667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8876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CDDD-4B4A-45C0-A5FF-99FD11931DBE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1884-7656-452C-8333-98A8C8BD4A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2327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2966-8BE2-408A-B921-8B8EA3CF98D1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2244-B346-49F8-AED1-C790A19FC6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369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BA41-B1E9-448E-BA0B-01209C13EDF8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37B59B-E128-4DE3-88C1-556CAAA9AB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95856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4522-3E54-42BB-BB59-C6D387ECCF8A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CF315-B398-4D79-BEE7-484910E3713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014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89BC-F939-4E27-BEE8-055EFD43FD67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8068A-045E-47C5-B3F5-BF370BF1A7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1241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52FD-8C5D-49C4-91B0-21A9F1B7BF12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38B1-3EB7-4CD9-BBAE-423C9BD0F8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6828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A00B-9360-44BE-A2E0-DA37E042334D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C1BEC-B9FB-4185-9E88-889256C83BD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618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8BE3-87C1-4C85-859B-F3A2AC29B6C7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40879-0A5F-4519-9F58-623D05D6971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204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9DF0-426B-4597-9A33-77D87F206AED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9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FCDE0-CF42-4E6F-AD5A-B739774C434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251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8109-3F8A-4831-9196-961690AC46F6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73F964-19F7-4D85-8F4E-18C97536DB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742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4"/>
          <p:cNvSpPr/>
          <p:nvPr userDrawn="1"/>
        </p:nvSpPr>
        <p:spPr>
          <a:xfrm>
            <a:off x="0" y="0"/>
            <a:ext cx="323850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75FA-74C0-48DA-8291-7CAEEBF71C1B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FBFDF1-83C4-4DD7-AF02-3FD30940DB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1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2C6-5DE9-4ACD-B151-E8F1DB50A689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21989F-E93D-4CD6-9807-C0E1E8CEDC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05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1D99-97B2-4FBD-B062-A3E48DBE74FC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4CD262-0491-4590-95CB-1BC49CE535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209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7E497-A1BC-43C4-AC9D-548484BEB047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#</a:t>
            </a:r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323850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5" y="6313757"/>
            <a:ext cx="2728506" cy="3811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44FFBC-7C71-4444-AAA1-AF35443E0EFA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B84E808-F981-4C6E-A048-849E73643DA5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DBEBE6-1796-40E9-8529-0B6B8A58AE3B}" type="datetimeFigureOut">
              <a:rPr lang="hu-HU"/>
              <a:pPr>
                <a:defRPr/>
              </a:pPr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1240FE0-A01D-4D53-A4C9-B6E3032548B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hyperlink" Target="C-OSS%20report%20RAG-TAG%2014-04-2021.pptx" TargetMode="External"/><Relationship Id="rId10" Type="http://schemas.openxmlformats.org/officeDocument/2006/relationships/image" Target="../media/image1.png"/><Relationship Id="rId4" Type="http://schemas.openxmlformats.org/officeDocument/2006/relationships/hyperlink" Target="RUs%20expectations%20and%20proposals%20on%20OEM%20RFC_.pptx" TargetMode="External"/><Relationship Id="rId9" Type="http://schemas.openxmlformats.org/officeDocument/2006/relationships/hyperlink" Target="TICO%20introduction%20RAG-TAG%2014-04-202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0817" y="2211388"/>
            <a:ext cx="3698257" cy="2154436"/>
          </a:xfrm>
          <a:prstGeom prst="rect">
            <a:avLst/>
          </a:prstGeom>
          <a:noFill/>
          <a:effectLst>
            <a:outerShdw dist="12700" dir="2700000" sx="1000" sy="1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rgbClr val="1D8A39"/>
                </a:solidFill>
                <a:latin typeface="+mj-lt"/>
              </a:rPr>
              <a:t>Advisory groups</a:t>
            </a:r>
          </a:p>
          <a:p>
            <a:pPr algn="ctr" eaLnBrk="1" hangingPunct="1">
              <a:defRPr/>
            </a:pPr>
            <a:r>
              <a:rPr lang="en-GB" sz="2000" b="1" dirty="0" smtClean="0">
                <a:latin typeface="+mj-lt"/>
              </a:rPr>
              <a:t>Railway undertakings / terminals</a:t>
            </a:r>
            <a:endParaRPr lang="en-GB" dirty="0" smtClean="0">
              <a:latin typeface="+mj-lt"/>
            </a:endParaRPr>
          </a:p>
          <a:p>
            <a:pPr algn="ctr" eaLnBrk="1" hangingPunct="1">
              <a:defRPr/>
            </a:pPr>
            <a:endParaRPr lang="en-GB" sz="2000" dirty="0" smtClean="0">
              <a:latin typeface="+mj-lt"/>
            </a:endParaRPr>
          </a:p>
          <a:p>
            <a:pPr algn="ctr" eaLnBrk="1" hangingPunct="1">
              <a:defRPr/>
            </a:pPr>
            <a:endParaRPr lang="en-GB" sz="2000" dirty="0" smtClean="0">
              <a:latin typeface="+mj-lt"/>
            </a:endParaRPr>
          </a:p>
          <a:p>
            <a:pPr algn="ctr" eaLnBrk="1" hangingPunct="1">
              <a:defRPr/>
            </a:pPr>
            <a:endParaRPr lang="en-GB" sz="2000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1D8A39"/>
                </a:solidFill>
                <a:latin typeface="+mj-lt"/>
              </a:rPr>
              <a:t>14 April 2021</a:t>
            </a:r>
            <a:endParaRPr lang="en-GB" sz="1400" dirty="0">
              <a:solidFill>
                <a:srgbClr val="1D8A39"/>
              </a:solidFill>
              <a:latin typeface="+mj-lt"/>
            </a:endParaRPr>
          </a:p>
        </p:txBody>
      </p:sp>
      <p:sp>
        <p:nvSpPr>
          <p:cNvPr id="2969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71000-FA7C-4B0A-B3A4-ACA3FB194755}" type="slidenum">
              <a:rPr lang="en-US" altLang="hu-HU" sz="12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hu-HU" sz="1200"/>
          </a:p>
        </p:txBody>
      </p:sp>
      <p:pic>
        <p:nvPicPr>
          <p:cNvPr id="29700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700088"/>
            <a:ext cx="26765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76201"/>
            <a:ext cx="8323263" cy="784886"/>
          </a:xfrm>
          <a:effectLst>
            <a:outerShdw dist="12700" dir="2700000" sx="1000" sy="1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175703" y="27433"/>
            <a:ext cx="6436968" cy="4206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altLang="de-DE" sz="2100" b="1" dirty="0" err="1">
                <a:ln w="19050">
                  <a:noFill/>
                </a:ln>
                <a:solidFill>
                  <a:srgbClr val="1D8A39"/>
                </a:solidFill>
              </a:rPr>
              <a:t>Comparison</a:t>
            </a:r>
            <a:r>
              <a:rPr lang="hu-HU" altLang="de-DE" sz="2100" b="1" dirty="0">
                <a:ln w="19050">
                  <a:noFill/>
                </a:ln>
                <a:solidFill>
                  <a:srgbClr val="1D8A39"/>
                </a:solidFill>
              </a:rPr>
              <a:t> of </a:t>
            </a:r>
            <a:r>
              <a:rPr lang="hu-HU" altLang="de-DE" sz="2100" b="1" dirty="0" err="1">
                <a:ln w="19050">
                  <a:noFill/>
                </a:ln>
                <a:solidFill>
                  <a:srgbClr val="1D8A39"/>
                </a:solidFill>
              </a:rPr>
              <a:t>Methodologies</a:t>
            </a:r>
            <a:endParaRPr lang="en-GB" sz="2100" b="1" dirty="0">
              <a:solidFill>
                <a:srgbClr val="1D8A39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8CBDD4-4189-4756-8E9C-3E83EF1F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8B1C-2F92-4AF2-B7B6-3550A0C6879E}" type="slidenum">
              <a:rPr lang="hu-HU" smtClean="0"/>
              <a:pPr/>
              <a:t>10</a:t>
            </a:fld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34D1954-1E2D-428A-AD1F-563443486946}"/>
              </a:ext>
            </a:extLst>
          </p:cNvPr>
          <p:cNvCxnSpPr/>
          <p:nvPr/>
        </p:nvCxnSpPr>
        <p:spPr>
          <a:xfrm>
            <a:off x="0" y="448057"/>
            <a:ext cx="5056632" cy="0"/>
          </a:xfrm>
          <a:prstGeom prst="line">
            <a:avLst/>
          </a:prstGeom>
          <a:ln w="381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EBE7D722-7B75-4579-B9A6-186324C75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257"/>
            <a:ext cx="8750237" cy="41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9399" y="27433"/>
            <a:ext cx="6436968" cy="4206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rgbClr val="1D8A39"/>
                </a:solidFill>
                <a:latin typeface="Calibri" panose="020F0502020204030204" pitchFamily="34" charset="0"/>
              </a:rPr>
              <a:t>The sample and a possible way of the analysis</a:t>
            </a:r>
            <a:endParaRPr lang="en-GB" sz="2100" b="1" dirty="0">
              <a:solidFill>
                <a:srgbClr val="1D8A3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8CBDD4-4189-4756-8E9C-3E83EF1F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8B1C-2F92-4AF2-B7B6-3550A0C6879E}" type="slidenum">
              <a:rPr lang="hu-HU" smtClean="0"/>
              <a:pPr/>
              <a:t>11</a:t>
            </a:fld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34D1954-1E2D-428A-AD1F-563443486946}"/>
              </a:ext>
            </a:extLst>
          </p:cNvPr>
          <p:cNvCxnSpPr/>
          <p:nvPr/>
        </p:nvCxnSpPr>
        <p:spPr>
          <a:xfrm>
            <a:off x="0" y="448057"/>
            <a:ext cx="5056632" cy="0"/>
          </a:xfrm>
          <a:prstGeom prst="line">
            <a:avLst/>
          </a:prstGeom>
          <a:ln w="381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066A7C7F-CF1F-46BE-9797-DADF57D9D5F5}"/>
              </a:ext>
            </a:extLst>
          </p:cNvPr>
          <p:cNvSpPr txBox="1"/>
          <p:nvPr/>
        </p:nvSpPr>
        <p:spPr>
          <a:xfrm>
            <a:off x="3502153" y="1052621"/>
            <a:ext cx="524127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500" dirty="0"/>
              <a:t>RFC </a:t>
            </a:r>
            <a:r>
              <a:rPr lang="hu-HU" sz="1500" dirty="0"/>
              <a:t>OEM</a:t>
            </a:r>
            <a:r>
              <a:rPr lang="en-GB" sz="1500" dirty="0"/>
              <a:t> had </a:t>
            </a:r>
            <a:r>
              <a:rPr lang="hu-HU" sz="1500" dirty="0"/>
              <a:t>12</a:t>
            </a:r>
            <a:r>
              <a:rPr lang="en-GB" sz="1500" dirty="0"/>
              <a:t> respondents</a:t>
            </a:r>
            <a:endParaRPr lang="hu-HU" sz="1500" dirty="0"/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sz="1500" dirty="0"/>
              <a:t>A</a:t>
            </a:r>
            <a:r>
              <a:rPr lang="en-GB" sz="1500" dirty="0" err="1"/>
              <a:t>ll</a:t>
            </a:r>
            <a:r>
              <a:rPr lang="en-GB" sz="1500" dirty="0"/>
              <a:t> of them are RUs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sz="1500" dirty="0"/>
              <a:t>33% </a:t>
            </a:r>
            <a:r>
              <a:rPr lang="hu-HU" sz="1500" dirty="0" err="1"/>
              <a:t>decrease</a:t>
            </a:r>
            <a:r>
              <a:rPr lang="hu-HU" sz="1500" dirty="0"/>
              <a:t> in </a:t>
            </a:r>
            <a:r>
              <a:rPr lang="hu-HU" sz="1500" dirty="0" err="1"/>
              <a:t>the</a:t>
            </a:r>
            <a:r>
              <a:rPr lang="hu-HU" sz="1500" dirty="0"/>
              <a:t> </a:t>
            </a:r>
            <a:r>
              <a:rPr lang="hu-HU" sz="1500" dirty="0" err="1"/>
              <a:t>number</a:t>
            </a:r>
            <a:r>
              <a:rPr lang="hu-HU" sz="1500" dirty="0"/>
              <a:t> </a:t>
            </a:r>
            <a:br>
              <a:rPr lang="hu-HU" sz="1500" dirty="0"/>
            </a:br>
            <a:r>
              <a:rPr lang="hu-HU" sz="1500" dirty="0"/>
              <a:t>of </a:t>
            </a:r>
            <a:r>
              <a:rPr lang="hu-HU" sz="1500" dirty="0" err="1"/>
              <a:t>interviews</a:t>
            </a:r>
            <a:endParaRPr lang="hu-HU" sz="1500" dirty="0"/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hu-HU" sz="1500" dirty="0"/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hu-HU" sz="1500" dirty="0"/>
              <a:t>I</a:t>
            </a:r>
            <a:r>
              <a:rPr lang="en-GB" sz="1500" dirty="0"/>
              <a:t>t is a small sample size for a quantitative analysis, therefore we should analyse it as a qualitative sample focusing on the pattern and congestion of the answers and the main messages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F16735C-8F2F-4E6B-A7C8-F7BFFFEBAC86}"/>
              </a:ext>
            </a:extLst>
          </p:cNvPr>
          <p:cNvGraphicFramePr/>
          <p:nvPr>
            <p:extLst/>
          </p:nvPr>
        </p:nvGraphicFramePr>
        <p:xfrm>
          <a:off x="279274" y="1281712"/>
          <a:ext cx="2517321" cy="270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8EE7F933-2B8C-4D42-8106-6DBBB68DE724}"/>
              </a:ext>
            </a:extLst>
          </p:cNvPr>
          <p:cNvSpPr/>
          <p:nvPr/>
        </p:nvSpPr>
        <p:spPr>
          <a:xfrm>
            <a:off x="1970599" y="1400290"/>
            <a:ext cx="368490" cy="70162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13B0BA5-12DF-4478-8EBA-70406DDB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5" y="1042003"/>
            <a:ext cx="2130218" cy="14182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2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76201"/>
            <a:ext cx="8323263" cy="784886"/>
          </a:xfrm>
          <a:effectLst>
            <a:outerShdw dist="12700" dir="2700000" sx="1000" sy="1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175703" y="27433"/>
            <a:ext cx="6436968" cy="4206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100" b="1" dirty="0">
                <a:solidFill>
                  <a:srgbClr val="1D8A39"/>
                </a:solidFill>
              </a:rPr>
              <a:t>T</a:t>
            </a:r>
            <a:r>
              <a:rPr lang="en-US" sz="2100" b="1" dirty="0">
                <a:solidFill>
                  <a:srgbClr val="1D8A39"/>
                </a:solidFill>
              </a:rPr>
              <a:t>he priority areas for improvement</a:t>
            </a:r>
            <a:endParaRPr lang="en-GB" sz="2100" b="1" dirty="0">
              <a:solidFill>
                <a:srgbClr val="1D8A39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8CBDD4-4189-4756-8E9C-3E83EF1F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8B1C-2F92-4AF2-B7B6-3550A0C6879E}" type="slidenum">
              <a:rPr lang="hu-HU" smtClean="0"/>
              <a:pPr/>
              <a:t>12</a:t>
            </a:fld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34D1954-1E2D-428A-AD1F-563443486946}"/>
              </a:ext>
            </a:extLst>
          </p:cNvPr>
          <p:cNvCxnSpPr/>
          <p:nvPr/>
        </p:nvCxnSpPr>
        <p:spPr>
          <a:xfrm>
            <a:off x="0" y="448057"/>
            <a:ext cx="5056632" cy="0"/>
          </a:xfrm>
          <a:prstGeom prst="line">
            <a:avLst/>
          </a:prstGeom>
          <a:ln w="381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rtalom helye 5">
            <a:extLst>
              <a:ext uri="{FF2B5EF4-FFF2-40B4-BE49-F238E27FC236}">
                <a16:creationId xmlns:a16="http://schemas.microsoft.com/office/drawing/2014/main" id="{D790D716-6149-41D2-A51C-567248C94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19085"/>
              </p:ext>
            </p:extLst>
          </p:nvPr>
        </p:nvGraphicFramePr>
        <p:xfrm>
          <a:off x="261255" y="485767"/>
          <a:ext cx="8510843" cy="428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B3E5C6B9-0CAA-4C4B-AF16-4E8C18E461C7}"/>
              </a:ext>
            </a:extLst>
          </p:cNvPr>
          <p:cNvSpPr txBox="1"/>
          <p:nvPr/>
        </p:nvSpPr>
        <p:spPr>
          <a:xfrm>
            <a:off x="2820070" y="4928198"/>
            <a:ext cx="1991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>
                <a:latin typeface="Candara" panose="020E0502030303020204" pitchFamily="34" charset="0"/>
              </a:rPr>
              <a:t>The other elements w</a:t>
            </a:r>
            <a:r>
              <a:rPr lang="hu-HU" sz="900" i="1" dirty="0" err="1">
                <a:latin typeface="Candara" panose="020E0502030303020204" pitchFamily="34" charset="0"/>
              </a:rPr>
              <a:t>ere</a:t>
            </a:r>
            <a:r>
              <a:rPr lang="en-GB" sz="900" i="1" dirty="0">
                <a:latin typeface="Candara" panose="020E0502030303020204" pitchFamily="34" charset="0"/>
              </a:rPr>
              <a:t> not selected.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C40FBD5-351A-4012-A7EB-DF79F285C81D}"/>
              </a:ext>
            </a:extLst>
          </p:cNvPr>
          <p:cNvSpPr txBox="1"/>
          <p:nvPr/>
        </p:nvSpPr>
        <p:spPr>
          <a:xfrm>
            <a:off x="2820070" y="4789905"/>
            <a:ext cx="417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latin typeface="Candara" panose="020E0502030303020204" pitchFamily="34" charset="0"/>
              </a:rPr>
              <a:t>The chart shows the number of respondents who selected the particular element.</a:t>
            </a:r>
          </a:p>
        </p:txBody>
      </p:sp>
    </p:spTree>
    <p:extLst>
      <p:ext uri="{BB962C8B-B14F-4D97-AF65-F5344CB8AC3E}">
        <p14:creationId xmlns:p14="http://schemas.microsoft.com/office/powerpoint/2010/main" val="41772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5703" y="27433"/>
            <a:ext cx="6436968" cy="4206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100" b="1" dirty="0">
                <a:solidFill>
                  <a:srgbClr val="1D8A39"/>
                </a:solidFill>
                <a:latin typeface="Calibri" panose="020F0502020204030204" pitchFamily="34" charset="0"/>
              </a:rPr>
              <a:t>RFC OEM </a:t>
            </a:r>
            <a:r>
              <a:rPr lang="hu-HU" sz="2100" b="1" dirty="0" err="1">
                <a:solidFill>
                  <a:srgbClr val="1D8A39"/>
                </a:solidFill>
                <a:latin typeface="Calibri" panose="020F0502020204030204" pitchFamily="34" charset="0"/>
              </a:rPr>
              <a:t>specific</a:t>
            </a:r>
            <a:r>
              <a:rPr lang="hu-HU" sz="2100" b="1" dirty="0">
                <a:solidFill>
                  <a:srgbClr val="1D8A39"/>
                </a:solidFill>
                <a:latin typeface="Calibri" panose="020F0502020204030204" pitchFamily="34" charset="0"/>
              </a:rPr>
              <a:t> </a:t>
            </a:r>
            <a:r>
              <a:rPr lang="hu-HU" sz="2100" b="1" dirty="0" err="1">
                <a:solidFill>
                  <a:srgbClr val="1D8A39"/>
                </a:solidFill>
                <a:latin typeface="Calibri" panose="020F0502020204030204" pitchFamily="34" charset="0"/>
              </a:rPr>
              <a:t>question</a:t>
            </a:r>
            <a:endParaRPr lang="en-GB" sz="2100" b="1" dirty="0">
              <a:solidFill>
                <a:srgbClr val="1D8A3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8CBDD4-4189-4756-8E9C-3E83EF1F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8B1C-2F92-4AF2-B7B6-3550A0C6879E}" type="slidenum">
              <a:rPr lang="hu-HU" smtClean="0"/>
              <a:pPr/>
              <a:t>13</a:t>
            </a:fld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34D1954-1E2D-428A-AD1F-563443486946}"/>
              </a:ext>
            </a:extLst>
          </p:cNvPr>
          <p:cNvCxnSpPr/>
          <p:nvPr/>
        </p:nvCxnSpPr>
        <p:spPr>
          <a:xfrm>
            <a:off x="0" y="448057"/>
            <a:ext cx="5056632" cy="0"/>
          </a:xfrm>
          <a:prstGeom prst="line">
            <a:avLst/>
          </a:prstGeom>
          <a:ln w="38100"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C3220C-7A24-46AE-8CD9-DE7941DA026C}"/>
              </a:ext>
            </a:extLst>
          </p:cNvPr>
          <p:cNvGraphicFramePr/>
          <p:nvPr>
            <p:extLst/>
          </p:nvPr>
        </p:nvGraphicFramePr>
        <p:xfrm>
          <a:off x="1816608" y="1188720"/>
          <a:ext cx="5955792" cy="357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ím 9">
            <a:extLst>
              <a:ext uri="{FF2B5EF4-FFF2-40B4-BE49-F238E27FC236}">
                <a16:creationId xmlns:a16="http://schemas.microsoft.com/office/drawing/2014/main" id="{DF28CDDD-110C-4D08-B71A-D9BA138A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4565"/>
            <a:ext cx="7886700" cy="42062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350" b="1" dirty="0">
                <a:latin typeface="Arial" panose="020B0604020202020204" pitchFamily="34" charset="0"/>
                <a:ea typeface="Calibri" panose="020F0502020204030204" pitchFamily="34" charset="0"/>
              </a:rPr>
              <a:t>Did you feel any improvements in coordination and communication of planned Temporary Capacity Restrictions (TCR) </a:t>
            </a:r>
            <a:r>
              <a:rPr lang="da-DK" sz="1350" b="1" dirty="0">
                <a:latin typeface="Arial" panose="020B0604020202020204" pitchFamily="34" charset="0"/>
                <a:ea typeface="Times New Roman" panose="02020603050405020304" pitchFamily="18" charset="0"/>
              </a:rPr>
              <a:t>on RFC</a:t>
            </a:r>
            <a:r>
              <a:rPr lang="da-DK" sz="135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350" b="1" dirty="0">
                <a:latin typeface="Arial" panose="020B0604020202020204" pitchFamily="34" charset="0"/>
                <a:ea typeface="Calibri" panose="020F0502020204030204" pitchFamily="34" charset="0"/>
              </a:rPr>
              <a:t>OEM (RFC7)?</a:t>
            </a:r>
            <a:endParaRPr lang="hu-HU" dirty="0"/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8208912" cy="1510225"/>
          </a:xfrm>
          <a:prstGeom prst="rect">
            <a:avLst/>
          </a:prstGeom>
        </p:spPr>
      </p:pic>
      <p:sp>
        <p:nvSpPr>
          <p:cNvPr id="3" name="Rounded Rectangle 41"/>
          <p:cNvSpPr/>
          <p:nvPr/>
        </p:nvSpPr>
        <p:spPr>
          <a:xfrm>
            <a:off x="3529480" y="2839449"/>
            <a:ext cx="2136422" cy="2136422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2"/>
          <p:cNvSpPr/>
          <p:nvPr/>
        </p:nvSpPr>
        <p:spPr>
          <a:xfrm>
            <a:off x="3529480" y="2345560"/>
            <a:ext cx="2136422" cy="213642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43"/>
          <p:cNvSpPr/>
          <p:nvPr/>
        </p:nvSpPr>
        <p:spPr>
          <a:xfrm>
            <a:off x="3529480" y="1851670"/>
            <a:ext cx="2136422" cy="213642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326282" y="3164891"/>
            <a:ext cx="593598" cy="593598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3"/>
          <p:cNvSpPr>
            <a:spLocks noChangeAspect="1" noEditPoints="1"/>
          </p:cNvSpPr>
          <p:nvPr/>
        </p:nvSpPr>
        <p:spPr bwMode="auto">
          <a:xfrm>
            <a:off x="2448902" y="3288055"/>
            <a:ext cx="357502" cy="347270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47"/>
          <p:cNvCxnSpPr/>
          <p:nvPr/>
        </p:nvCxnSpPr>
        <p:spPr>
          <a:xfrm flipH="1">
            <a:off x="5257801" y="2346372"/>
            <a:ext cx="110689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8"/>
          <p:cNvCxnSpPr/>
          <p:nvPr/>
        </p:nvCxnSpPr>
        <p:spPr>
          <a:xfrm flipH="1">
            <a:off x="2919881" y="3461690"/>
            <a:ext cx="312148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9"/>
          <p:cNvSpPr/>
          <p:nvPr/>
        </p:nvSpPr>
        <p:spPr>
          <a:xfrm>
            <a:off x="683568" y="3735008"/>
            <a:ext cx="2376264" cy="640560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r">
              <a:lnSpc>
                <a:spcPct val="89000"/>
              </a:lnSpc>
            </a:pPr>
            <a:r>
              <a:rPr lang="hu-HU" sz="1600" dirty="0" err="1" smtClean="0"/>
              <a:t>Gap</a:t>
            </a:r>
            <a:r>
              <a:rPr lang="hu-HU" sz="1600" dirty="0" smtClean="0"/>
              <a:t> </a:t>
            </a:r>
            <a:r>
              <a:rPr lang="hu-HU" sz="1600" dirty="0" err="1" smtClean="0"/>
              <a:t>difference</a:t>
            </a:r>
            <a:endParaRPr lang="en-US" sz="1600" dirty="0"/>
          </a:p>
          <a:p>
            <a:pPr algn="r">
              <a:lnSpc>
                <a:spcPct val="89000"/>
              </a:lnSpc>
            </a:pPr>
            <a:r>
              <a:rPr lang="hu-HU" sz="1100" dirty="0" err="1" smtClean="0"/>
              <a:t>Origin</a:t>
            </a:r>
            <a:r>
              <a:rPr lang="hu-HU" sz="1100" dirty="0" smtClean="0"/>
              <a:t> – </a:t>
            </a:r>
            <a:r>
              <a:rPr lang="hu-HU" sz="1100" dirty="0" err="1" smtClean="0"/>
              <a:t>destination</a:t>
            </a:r>
            <a:r>
              <a:rPr lang="hu-HU" sz="1100" dirty="0" smtClean="0"/>
              <a:t> (~10%)</a:t>
            </a:r>
          </a:p>
          <a:p>
            <a:pPr algn="r">
              <a:lnSpc>
                <a:spcPct val="89000"/>
              </a:lnSpc>
            </a:pPr>
            <a:r>
              <a:rPr lang="hu-HU" sz="1100" dirty="0" err="1" smtClean="0"/>
              <a:t>Origin</a:t>
            </a:r>
            <a:r>
              <a:rPr lang="hu-HU" sz="1100" dirty="0" smtClean="0"/>
              <a:t> – </a:t>
            </a:r>
            <a:r>
              <a:rPr lang="hu-HU" sz="1100" dirty="0" err="1" smtClean="0"/>
              <a:t>full</a:t>
            </a:r>
            <a:r>
              <a:rPr lang="hu-HU" sz="1100" dirty="0" smtClean="0"/>
              <a:t> </a:t>
            </a:r>
            <a:r>
              <a:rPr lang="hu-HU" sz="1100" dirty="0" err="1" smtClean="0"/>
              <a:t>punctuality</a:t>
            </a:r>
            <a:r>
              <a:rPr lang="hu-HU" sz="1100" dirty="0" smtClean="0"/>
              <a:t> (~40%)</a:t>
            </a:r>
            <a:endParaRPr lang="en-US" sz="1100" dirty="0"/>
          </a:p>
        </p:txBody>
      </p:sp>
      <p:cxnSp>
        <p:nvCxnSpPr>
          <p:cNvPr id="13" name="Straight Connector 50"/>
          <p:cNvCxnSpPr/>
          <p:nvPr/>
        </p:nvCxnSpPr>
        <p:spPr>
          <a:xfrm flipH="1">
            <a:off x="5791201" y="4062177"/>
            <a:ext cx="57349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51"/>
          <p:cNvSpPr/>
          <p:nvPr/>
        </p:nvSpPr>
        <p:spPr>
          <a:xfrm>
            <a:off x="6683023" y="1967382"/>
            <a:ext cx="1828800" cy="79124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>
              <a:lnSpc>
                <a:spcPct val="89000"/>
              </a:lnSpc>
            </a:pPr>
            <a:r>
              <a:rPr lang="hu-HU" sz="1600" dirty="0" err="1" smtClean="0"/>
              <a:t>Analysis</a:t>
            </a:r>
            <a:endParaRPr lang="en-US" sz="1600" dirty="0"/>
          </a:p>
          <a:p>
            <a:pPr>
              <a:lnSpc>
                <a:spcPct val="89000"/>
              </a:lnSpc>
            </a:pPr>
            <a:r>
              <a:rPr lang="hu-HU" sz="1100" dirty="0" err="1" smtClean="0"/>
              <a:t>What</a:t>
            </a:r>
            <a:r>
              <a:rPr lang="hu-HU" sz="1100" dirty="0" smtClean="0"/>
              <a:t> </a:t>
            </a:r>
            <a:r>
              <a:rPr lang="hu-HU" sz="1100" dirty="0" err="1" smtClean="0"/>
              <a:t>factor</a:t>
            </a:r>
            <a:r>
              <a:rPr lang="hu-HU" sz="1100" dirty="0" err="1" smtClean="0"/>
              <a:t>s</a:t>
            </a:r>
            <a:r>
              <a:rPr lang="hu-HU" sz="1100" dirty="0" smtClean="0"/>
              <a:t> lead </a:t>
            </a:r>
            <a:r>
              <a:rPr lang="hu-HU" sz="1100" dirty="0" err="1" smtClean="0"/>
              <a:t>to</a:t>
            </a:r>
            <a:r>
              <a:rPr lang="hu-HU" sz="1100" dirty="0" smtClean="0"/>
              <a:t> </a:t>
            </a:r>
            <a:r>
              <a:rPr lang="hu-HU" sz="1100" dirty="0" err="1" smtClean="0"/>
              <a:t>the</a:t>
            </a:r>
            <a:r>
              <a:rPr lang="hu-HU" sz="1100" dirty="0" smtClean="0"/>
              <a:t> </a:t>
            </a:r>
            <a:r>
              <a:rPr lang="hu-HU" sz="1100" dirty="0" err="1" smtClean="0"/>
              <a:t>double</a:t>
            </a:r>
            <a:r>
              <a:rPr lang="hu-HU" sz="1100" dirty="0" smtClean="0"/>
              <a:t> </a:t>
            </a:r>
            <a:r>
              <a:rPr lang="hu-HU" sz="1100" dirty="0" err="1" smtClean="0"/>
              <a:t>gap</a:t>
            </a:r>
            <a:r>
              <a:rPr lang="hu-HU" sz="1100" dirty="0" smtClean="0"/>
              <a:t/>
            </a:r>
            <a:br>
              <a:rPr lang="hu-HU" sz="1100" dirty="0" smtClean="0"/>
            </a:br>
            <a:r>
              <a:rPr lang="hu-HU" sz="1100" dirty="0" err="1" smtClean="0"/>
              <a:t>to</a:t>
            </a:r>
            <a:r>
              <a:rPr lang="hu-HU" sz="1100" dirty="0" smtClean="0"/>
              <a:t> </a:t>
            </a:r>
            <a:r>
              <a:rPr lang="hu-HU" sz="1100" dirty="0" err="1" smtClean="0"/>
              <a:t>full</a:t>
            </a:r>
            <a:r>
              <a:rPr lang="hu-HU" sz="1100" dirty="0" smtClean="0"/>
              <a:t> </a:t>
            </a:r>
            <a:r>
              <a:rPr lang="hu-HU" sz="1100" dirty="0" err="1" smtClean="0"/>
              <a:t>puncutality</a:t>
            </a:r>
            <a:r>
              <a:rPr lang="hu-HU" sz="1100" dirty="0" smtClean="0"/>
              <a:t>?</a:t>
            </a:r>
            <a:endParaRPr lang="en-US" sz="1100" dirty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097703" y="2049573"/>
            <a:ext cx="593598" cy="59359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097703" y="3765378"/>
            <a:ext cx="593598" cy="593598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56"/>
          <p:cNvSpPr/>
          <p:nvPr/>
        </p:nvSpPr>
        <p:spPr>
          <a:xfrm>
            <a:off x="6683023" y="3810064"/>
            <a:ext cx="1828800" cy="489878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>
              <a:lnSpc>
                <a:spcPct val="89000"/>
              </a:lnSpc>
            </a:pPr>
            <a:r>
              <a:rPr lang="hu-HU" sz="1600" dirty="0" err="1" smtClean="0"/>
              <a:t>Terminals</a:t>
            </a:r>
            <a:endParaRPr lang="en-US" sz="1600" dirty="0"/>
          </a:p>
          <a:p>
            <a:pPr>
              <a:lnSpc>
                <a:spcPct val="89000"/>
              </a:lnSpc>
            </a:pPr>
            <a:r>
              <a:rPr lang="hu-HU" sz="1100" dirty="0" err="1" smtClean="0"/>
              <a:t>Neutral</a:t>
            </a:r>
            <a:r>
              <a:rPr lang="hu-HU" sz="1100" dirty="0" smtClean="0"/>
              <a:t> </a:t>
            </a:r>
            <a:r>
              <a:rPr lang="hu-HU" sz="1100" dirty="0" err="1" smtClean="0"/>
              <a:t>stakeholders</a:t>
            </a:r>
            <a:endParaRPr lang="en-US" sz="1100" dirty="0"/>
          </a:p>
        </p:txBody>
      </p:sp>
      <p:sp>
        <p:nvSpPr>
          <p:cNvPr id="20" name="Szövegdoboz 2"/>
          <p:cNvSpPr txBox="1">
            <a:spLocks noChangeArrowheads="1"/>
          </p:cNvSpPr>
          <p:nvPr/>
        </p:nvSpPr>
        <p:spPr bwMode="auto">
          <a:xfrm>
            <a:off x="683569" y="2148904"/>
            <a:ext cx="2498052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Volatility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of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actual</a:t>
            </a:r>
            <a:r>
              <a:rPr lang="hu-HU" altLang="hu-HU" sz="2000" b="1" dirty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/>
            </a:r>
            <a:br>
              <a:rPr lang="hu-HU" altLang="hu-HU" sz="2000" b="1" dirty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</a:b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departure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times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1" name="Freeform 101"/>
          <p:cNvSpPr>
            <a:spLocks noEditPoints="1"/>
          </p:cNvSpPr>
          <p:nvPr/>
        </p:nvSpPr>
        <p:spPr bwMode="auto">
          <a:xfrm>
            <a:off x="6251222" y="2121757"/>
            <a:ext cx="297372" cy="445662"/>
          </a:xfrm>
          <a:custGeom>
            <a:avLst/>
            <a:gdLst>
              <a:gd name="T0" fmla="*/ 309 w 384"/>
              <a:gd name="T1" fmla="*/ 309 h 576"/>
              <a:gd name="T2" fmla="*/ 243 w 384"/>
              <a:gd name="T3" fmla="*/ 111 h 576"/>
              <a:gd name="T4" fmla="*/ 200 w 384"/>
              <a:gd name="T5" fmla="*/ 7 h 576"/>
              <a:gd name="T6" fmla="*/ 186 w 384"/>
              <a:gd name="T7" fmla="*/ 7 h 576"/>
              <a:gd name="T8" fmla="*/ 142 w 384"/>
              <a:gd name="T9" fmla="*/ 111 h 576"/>
              <a:gd name="T10" fmla="*/ 75 w 384"/>
              <a:gd name="T11" fmla="*/ 309 h 576"/>
              <a:gd name="T12" fmla="*/ 0 w 384"/>
              <a:gd name="T13" fmla="*/ 316 h 576"/>
              <a:gd name="T14" fmla="*/ 70 w 384"/>
              <a:gd name="T15" fmla="*/ 323 h 576"/>
              <a:gd name="T16" fmla="*/ 15 w 384"/>
              <a:gd name="T17" fmla="*/ 474 h 576"/>
              <a:gd name="T18" fmla="*/ 36 w 384"/>
              <a:gd name="T19" fmla="*/ 569 h 576"/>
              <a:gd name="T20" fmla="*/ 50 w 384"/>
              <a:gd name="T21" fmla="*/ 569 h 576"/>
              <a:gd name="T22" fmla="*/ 126 w 384"/>
              <a:gd name="T23" fmla="*/ 323 h 576"/>
              <a:gd name="T24" fmla="*/ 186 w 384"/>
              <a:gd name="T25" fmla="*/ 358 h 576"/>
              <a:gd name="T26" fmla="*/ 200 w 384"/>
              <a:gd name="T27" fmla="*/ 358 h 576"/>
              <a:gd name="T28" fmla="*/ 258 w 384"/>
              <a:gd name="T29" fmla="*/ 323 h 576"/>
              <a:gd name="T30" fmla="*/ 334 w 384"/>
              <a:gd name="T31" fmla="*/ 569 h 576"/>
              <a:gd name="T32" fmla="*/ 348 w 384"/>
              <a:gd name="T33" fmla="*/ 569 h 576"/>
              <a:gd name="T34" fmla="*/ 370 w 384"/>
              <a:gd name="T35" fmla="*/ 474 h 576"/>
              <a:gd name="T36" fmla="*/ 314 w 384"/>
              <a:gd name="T37" fmla="*/ 323 h 576"/>
              <a:gd name="T38" fmla="*/ 384 w 384"/>
              <a:gd name="T39" fmla="*/ 316 h 576"/>
              <a:gd name="T40" fmla="*/ 193 w 384"/>
              <a:gd name="T41" fmla="*/ 74 h 576"/>
              <a:gd name="T42" fmla="*/ 200 w 384"/>
              <a:gd name="T43" fmla="*/ 146 h 576"/>
              <a:gd name="T44" fmla="*/ 193 w 384"/>
              <a:gd name="T45" fmla="*/ 147 h 576"/>
              <a:gd name="T46" fmla="*/ 193 w 384"/>
              <a:gd name="T47" fmla="*/ 74 h 576"/>
              <a:gd name="T48" fmla="*/ 174 w 384"/>
              <a:gd name="T49" fmla="*/ 157 h 576"/>
              <a:gd name="T50" fmla="*/ 28 w 384"/>
              <a:gd name="T51" fmla="*/ 471 h 576"/>
              <a:gd name="T52" fmla="*/ 200 w 384"/>
              <a:gd name="T53" fmla="*/ 309 h 576"/>
              <a:gd name="T54" fmla="*/ 193 w 384"/>
              <a:gd name="T55" fmla="*/ 267 h 576"/>
              <a:gd name="T56" fmla="*/ 186 w 384"/>
              <a:gd name="T57" fmla="*/ 309 h 576"/>
              <a:gd name="T58" fmla="*/ 188 w 384"/>
              <a:gd name="T59" fmla="*/ 160 h 576"/>
              <a:gd name="T60" fmla="*/ 196 w 384"/>
              <a:gd name="T61" fmla="*/ 160 h 576"/>
              <a:gd name="T62" fmla="*/ 200 w 384"/>
              <a:gd name="T63" fmla="*/ 309 h 576"/>
              <a:gd name="T64" fmla="*/ 210 w 384"/>
              <a:gd name="T65" fmla="*/ 157 h 576"/>
              <a:gd name="T66" fmla="*/ 298 w 384"/>
              <a:gd name="T67" fmla="*/ 319 h 576"/>
              <a:gd name="T68" fmla="*/ 356 w 384"/>
              <a:gd name="T69" fmla="*/ 47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576">
                <a:moveTo>
                  <a:pt x="377" y="309"/>
                </a:moveTo>
                <a:cubicBezTo>
                  <a:pt x="309" y="309"/>
                  <a:pt x="309" y="309"/>
                  <a:pt x="309" y="309"/>
                </a:cubicBezTo>
                <a:cubicBezTo>
                  <a:pt x="240" y="127"/>
                  <a:pt x="240" y="127"/>
                  <a:pt x="240" y="127"/>
                </a:cubicBezTo>
                <a:cubicBezTo>
                  <a:pt x="242" y="122"/>
                  <a:pt x="243" y="116"/>
                  <a:pt x="243" y="111"/>
                </a:cubicBezTo>
                <a:cubicBezTo>
                  <a:pt x="243" y="85"/>
                  <a:pt x="224" y="64"/>
                  <a:pt x="200" y="61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3" y="0"/>
                </a:cubicBezTo>
                <a:cubicBezTo>
                  <a:pt x="189" y="0"/>
                  <a:pt x="186" y="3"/>
                  <a:pt x="186" y="7"/>
                </a:cubicBezTo>
                <a:cubicBezTo>
                  <a:pt x="186" y="61"/>
                  <a:pt x="186" y="61"/>
                  <a:pt x="186" y="61"/>
                </a:cubicBezTo>
                <a:cubicBezTo>
                  <a:pt x="161" y="64"/>
                  <a:pt x="142" y="85"/>
                  <a:pt x="142" y="111"/>
                </a:cubicBezTo>
                <a:cubicBezTo>
                  <a:pt x="142" y="116"/>
                  <a:pt x="143" y="121"/>
                  <a:pt x="145" y="126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7" y="309"/>
                  <a:pt x="7" y="309"/>
                  <a:pt x="7" y="309"/>
                </a:cubicBezTo>
                <a:cubicBezTo>
                  <a:pt x="3" y="309"/>
                  <a:pt x="0" y="312"/>
                  <a:pt x="0" y="316"/>
                </a:cubicBezTo>
                <a:cubicBezTo>
                  <a:pt x="0" y="320"/>
                  <a:pt x="3" y="323"/>
                  <a:pt x="7" y="323"/>
                </a:cubicBezTo>
                <a:cubicBezTo>
                  <a:pt x="70" y="323"/>
                  <a:pt x="70" y="323"/>
                  <a:pt x="70" y="323"/>
                </a:cubicBezTo>
                <a:cubicBezTo>
                  <a:pt x="14" y="469"/>
                  <a:pt x="14" y="469"/>
                  <a:pt x="14" y="469"/>
                </a:cubicBezTo>
                <a:cubicBezTo>
                  <a:pt x="14" y="471"/>
                  <a:pt x="14" y="473"/>
                  <a:pt x="15" y="474"/>
                </a:cubicBezTo>
                <a:cubicBezTo>
                  <a:pt x="36" y="523"/>
                  <a:pt x="36" y="523"/>
                  <a:pt x="36" y="523"/>
                </a:cubicBezTo>
                <a:cubicBezTo>
                  <a:pt x="36" y="569"/>
                  <a:pt x="36" y="569"/>
                  <a:pt x="36" y="569"/>
                </a:cubicBezTo>
                <a:cubicBezTo>
                  <a:pt x="36" y="573"/>
                  <a:pt x="39" y="576"/>
                  <a:pt x="43" y="576"/>
                </a:cubicBezTo>
                <a:cubicBezTo>
                  <a:pt x="47" y="576"/>
                  <a:pt x="50" y="573"/>
                  <a:pt x="50" y="569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126" y="323"/>
                  <a:pt x="126" y="323"/>
                  <a:pt x="126" y="323"/>
                </a:cubicBezTo>
                <a:cubicBezTo>
                  <a:pt x="186" y="323"/>
                  <a:pt x="186" y="323"/>
                  <a:pt x="186" y="323"/>
                </a:cubicBezTo>
                <a:cubicBezTo>
                  <a:pt x="186" y="358"/>
                  <a:pt x="186" y="358"/>
                  <a:pt x="186" y="358"/>
                </a:cubicBezTo>
                <a:cubicBezTo>
                  <a:pt x="186" y="362"/>
                  <a:pt x="189" y="365"/>
                  <a:pt x="193" y="365"/>
                </a:cubicBezTo>
                <a:cubicBezTo>
                  <a:pt x="196" y="365"/>
                  <a:pt x="200" y="362"/>
                  <a:pt x="200" y="358"/>
                </a:cubicBezTo>
                <a:cubicBezTo>
                  <a:pt x="200" y="323"/>
                  <a:pt x="200" y="323"/>
                  <a:pt x="200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334" y="523"/>
                  <a:pt x="334" y="523"/>
                  <a:pt x="334" y="523"/>
                </a:cubicBezTo>
                <a:cubicBezTo>
                  <a:pt x="334" y="569"/>
                  <a:pt x="334" y="569"/>
                  <a:pt x="334" y="569"/>
                </a:cubicBezTo>
                <a:cubicBezTo>
                  <a:pt x="334" y="573"/>
                  <a:pt x="337" y="576"/>
                  <a:pt x="341" y="576"/>
                </a:cubicBezTo>
                <a:cubicBezTo>
                  <a:pt x="345" y="576"/>
                  <a:pt x="348" y="573"/>
                  <a:pt x="348" y="569"/>
                </a:cubicBezTo>
                <a:cubicBezTo>
                  <a:pt x="348" y="523"/>
                  <a:pt x="348" y="523"/>
                  <a:pt x="348" y="523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71" y="473"/>
                  <a:pt x="371" y="471"/>
                  <a:pt x="370" y="469"/>
                </a:cubicBezTo>
                <a:cubicBezTo>
                  <a:pt x="314" y="323"/>
                  <a:pt x="314" y="323"/>
                  <a:pt x="314" y="323"/>
                </a:cubicBezTo>
                <a:cubicBezTo>
                  <a:pt x="377" y="323"/>
                  <a:pt x="377" y="323"/>
                  <a:pt x="377" y="323"/>
                </a:cubicBezTo>
                <a:cubicBezTo>
                  <a:pt x="381" y="323"/>
                  <a:pt x="384" y="320"/>
                  <a:pt x="384" y="316"/>
                </a:cubicBezTo>
                <a:cubicBezTo>
                  <a:pt x="384" y="312"/>
                  <a:pt x="381" y="309"/>
                  <a:pt x="377" y="309"/>
                </a:cubicBezTo>
                <a:close/>
                <a:moveTo>
                  <a:pt x="193" y="74"/>
                </a:moveTo>
                <a:cubicBezTo>
                  <a:pt x="212" y="74"/>
                  <a:pt x="229" y="91"/>
                  <a:pt x="229" y="111"/>
                </a:cubicBezTo>
                <a:cubicBezTo>
                  <a:pt x="229" y="128"/>
                  <a:pt x="216" y="143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197" y="146"/>
                  <a:pt x="195" y="147"/>
                  <a:pt x="193" y="147"/>
                </a:cubicBezTo>
                <a:cubicBezTo>
                  <a:pt x="173" y="147"/>
                  <a:pt x="156" y="130"/>
                  <a:pt x="156" y="111"/>
                </a:cubicBezTo>
                <a:cubicBezTo>
                  <a:pt x="156" y="91"/>
                  <a:pt x="173" y="74"/>
                  <a:pt x="193" y="74"/>
                </a:cubicBezTo>
                <a:close/>
                <a:moveTo>
                  <a:pt x="154" y="142"/>
                </a:moveTo>
                <a:cubicBezTo>
                  <a:pt x="159" y="149"/>
                  <a:pt x="166" y="154"/>
                  <a:pt x="174" y="157"/>
                </a:cubicBezTo>
                <a:cubicBezTo>
                  <a:pt x="43" y="503"/>
                  <a:pt x="43" y="503"/>
                  <a:pt x="43" y="503"/>
                </a:cubicBezTo>
                <a:cubicBezTo>
                  <a:pt x="28" y="471"/>
                  <a:pt x="28" y="471"/>
                  <a:pt x="28" y="471"/>
                </a:cubicBezTo>
                <a:lnTo>
                  <a:pt x="154" y="142"/>
                </a:lnTo>
                <a:close/>
                <a:moveTo>
                  <a:pt x="200" y="309"/>
                </a:moveTo>
                <a:cubicBezTo>
                  <a:pt x="200" y="274"/>
                  <a:pt x="200" y="274"/>
                  <a:pt x="200" y="274"/>
                </a:cubicBezTo>
                <a:cubicBezTo>
                  <a:pt x="200" y="270"/>
                  <a:pt x="196" y="267"/>
                  <a:pt x="193" y="267"/>
                </a:cubicBezTo>
                <a:cubicBezTo>
                  <a:pt x="189" y="267"/>
                  <a:pt x="186" y="270"/>
                  <a:pt x="186" y="27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32" y="309"/>
                  <a:pt x="132" y="309"/>
                  <a:pt x="132" y="30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1"/>
                  <a:pt x="191" y="161"/>
                  <a:pt x="193" y="161"/>
                </a:cubicBezTo>
                <a:cubicBezTo>
                  <a:pt x="194" y="161"/>
                  <a:pt x="195" y="161"/>
                  <a:pt x="196" y="160"/>
                </a:cubicBezTo>
                <a:cubicBezTo>
                  <a:pt x="253" y="309"/>
                  <a:pt x="253" y="309"/>
                  <a:pt x="253" y="309"/>
                </a:cubicBezTo>
                <a:lnTo>
                  <a:pt x="200" y="309"/>
                </a:lnTo>
                <a:close/>
                <a:moveTo>
                  <a:pt x="342" y="503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18" y="154"/>
                  <a:pt x="225" y="149"/>
                  <a:pt x="231" y="143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356" y="471"/>
                  <a:pt x="356" y="471"/>
                  <a:pt x="356" y="471"/>
                </a:cubicBezTo>
                <a:lnTo>
                  <a:pt x="342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Freeform 108"/>
          <p:cNvSpPr>
            <a:spLocks noEditPoints="1"/>
          </p:cNvSpPr>
          <p:nvPr/>
        </p:nvSpPr>
        <p:spPr bwMode="auto">
          <a:xfrm>
            <a:off x="6176229" y="3810064"/>
            <a:ext cx="459890" cy="484959"/>
          </a:xfrm>
          <a:custGeom>
            <a:avLst/>
            <a:gdLst>
              <a:gd name="T0" fmla="*/ 594 w 594"/>
              <a:gd name="T1" fmla="*/ 421 h 627"/>
              <a:gd name="T2" fmla="*/ 594 w 594"/>
              <a:gd name="T3" fmla="*/ 420 h 627"/>
              <a:gd name="T4" fmla="*/ 594 w 594"/>
              <a:gd name="T5" fmla="*/ 419 h 627"/>
              <a:gd name="T6" fmla="*/ 594 w 594"/>
              <a:gd name="T7" fmla="*/ 418 h 627"/>
              <a:gd name="T8" fmla="*/ 499 w 594"/>
              <a:gd name="T9" fmla="*/ 149 h 627"/>
              <a:gd name="T10" fmla="*/ 498 w 594"/>
              <a:gd name="T11" fmla="*/ 147 h 627"/>
              <a:gd name="T12" fmla="*/ 496 w 594"/>
              <a:gd name="T13" fmla="*/ 146 h 627"/>
              <a:gd name="T14" fmla="*/ 494 w 594"/>
              <a:gd name="T15" fmla="*/ 145 h 627"/>
              <a:gd name="T16" fmla="*/ 329 w 594"/>
              <a:gd name="T17" fmla="*/ 100 h 627"/>
              <a:gd name="T18" fmla="*/ 305 w 594"/>
              <a:gd name="T19" fmla="*/ 68 h 627"/>
              <a:gd name="T20" fmla="*/ 298 w 594"/>
              <a:gd name="T21" fmla="*/ 0 h 627"/>
              <a:gd name="T22" fmla="*/ 291 w 594"/>
              <a:gd name="T23" fmla="*/ 68 h 627"/>
              <a:gd name="T24" fmla="*/ 105 w 594"/>
              <a:gd name="T25" fmla="*/ 39 h 627"/>
              <a:gd name="T26" fmla="*/ 103 w 594"/>
              <a:gd name="T27" fmla="*/ 38 h 627"/>
              <a:gd name="T28" fmla="*/ 101 w 594"/>
              <a:gd name="T29" fmla="*/ 39 h 627"/>
              <a:gd name="T30" fmla="*/ 99 w 594"/>
              <a:gd name="T31" fmla="*/ 40 h 627"/>
              <a:gd name="T32" fmla="*/ 97 w 594"/>
              <a:gd name="T33" fmla="*/ 41 h 627"/>
              <a:gd name="T34" fmla="*/ 97 w 594"/>
              <a:gd name="T35" fmla="*/ 43 h 627"/>
              <a:gd name="T36" fmla="*/ 1 w 594"/>
              <a:gd name="T37" fmla="*/ 310 h 627"/>
              <a:gd name="T38" fmla="*/ 0 w 594"/>
              <a:gd name="T39" fmla="*/ 311 h 627"/>
              <a:gd name="T40" fmla="*/ 0 w 594"/>
              <a:gd name="T41" fmla="*/ 313 h 627"/>
              <a:gd name="T42" fmla="*/ 0 w 594"/>
              <a:gd name="T43" fmla="*/ 314 h 627"/>
              <a:gd name="T44" fmla="*/ 1 w 594"/>
              <a:gd name="T45" fmla="*/ 315 h 627"/>
              <a:gd name="T46" fmla="*/ 1 w 594"/>
              <a:gd name="T47" fmla="*/ 316 h 627"/>
              <a:gd name="T48" fmla="*/ 1 w 594"/>
              <a:gd name="T49" fmla="*/ 316 h 627"/>
              <a:gd name="T50" fmla="*/ 205 w 594"/>
              <a:gd name="T51" fmla="*/ 316 h 627"/>
              <a:gd name="T52" fmla="*/ 205 w 594"/>
              <a:gd name="T53" fmla="*/ 316 h 627"/>
              <a:gd name="T54" fmla="*/ 205 w 594"/>
              <a:gd name="T55" fmla="*/ 315 h 627"/>
              <a:gd name="T56" fmla="*/ 206 w 594"/>
              <a:gd name="T57" fmla="*/ 314 h 627"/>
              <a:gd name="T58" fmla="*/ 206 w 594"/>
              <a:gd name="T59" fmla="*/ 313 h 627"/>
              <a:gd name="T60" fmla="*/ 206 w 594"/>
              <a:gd name="T61" fmla="*/ 311 h 627"/>
              <a:gd name="T62" fmla="*/ 205 w 594"/>
              <a:gd name="T63" fmla="*/ 310 h 627"/>
              <a:gd name="T64" fmla="*/ 266 w 594"/>
              <a:gd name="T65" fmla="*/ 97 h 627"/>
              <a:gd name="T66" fmla="*/ 291 w 594"/>
              <a:gd name="T67" fmla="*/ 130 h 627"/>
              <a:gd name="T68" fmla="*/ 182 w 594"/>
              <a:gd name="T69" fmla="*/ 578 h 627"/>
              <a:gd name="T70" fmla="*/ 146 w 594"/>
              <a:gd name="T71" fmla="*/ 627 h 627"/>
              <a:gd name="T72" fmla="*/ 457 w 594"/>
              <a:gd name="T73" fmla="*/ 620 h 627"/>
              <a:gd name="T74" fmla="*/ 305 w 594"/>
              <a:gd name="T75" fmla="*/ 578 h 627"/>
              <a:gd name="T76" fmla="*/ 326 w 594"/>
              <a:gd name="T77" fmla="*/ 114 h 627"/>
              <a:gd name="T78" fmla="*/ 389 w 594"/>
              <a:gd name="T79" fmla="*/ 418 h 627"/>
              <a:gd name="T80" fmla="*/ 389 w 594"/>
              <a:gd name="T81" fmla="*/ 419 h 627"/>
              <a:gd name="T82" fmla="*/ 388 w 594"/>
              <a:gd name="T83" fmla="*/ 420 h 627"/>
              <a:gd name="T84" fmla="*/ 389 w 594"/>
              <a:gd name="T85" fmla="*/ 421 h 627"/>
              <a:gd name="T86" fmla="*/ 389 w 594"/>
              <a:gd name="T87" fmla="*/ 422 h 627"/>
              <a:gd name="T88" fmla="*/ 390 w 594"/>
              <a:gd name="T89" fmla="*/ 424 h 627"/>
              <a:gd name="T90" fmla="*/ 390 w 594"/>
              <a:gd name="T91" fmla="*/ 424 h 627"/>
              <a:gd name="T92" fmla="*/ 593 w 594"/>
              <a:gd name="T93" fmla="*/ 424 h 627"/>
              <a:gd name="T94" fmla="*/ 593 w 594"/>
              <a:gd name="T95" fmla="*/ 424 h 627"/>
              <a:gd name="T96" fmla="*/ 594 w 594"/>
              <a:gd name="T97" fmla="*/ 422 h 627"/>
              <a:gd name="T98" fmla="*/ 103 w 594"/>
              <a:gd name="T99" fmla="*/ 66 h 627"/>
              <a:gd name="T100" fmla="*/ 17 w 594"/>
              <a:gd name="T101" fmla="*/ 306 h 627"/>
              <a:gd name="T102" fmla="*/ 103 w 594"/>
              <a:gd name="T103" fmla="*/ 353 h 627"/>
              <a:gd name="T104" fmla="*/ 185 w 594"/>
              <a:gd name="T105" fmla="*/ 320 h 627"/>
              <a:gd name="T106" fmla="*/ 442 w 594"/>
              <a:gd name="T107" fmla="*/ 613 h 627"/>
              <a:gd name="T108" fmla="*/ 182 w 594"/>
              <a:gd name="T109" fmla="*/ 592 h 627"/>
              <a:gd name="T110" fmla="*/ 442 w 594"/>
              <a:gd name="T111" fmla="*/ 613 h 627"/>
              <a:gd name="T112" fmla="*/ 280 w 594"/>
              <a:gd name="T113" fmla="*/ 99 h 627"/>
              <a:gd name="T114" fmla="*/ 315 w 594"/>
              <a:gd name="T115" fmla="*/ 99 h 627"/>
              <a:gd name="T116" fmla="*/ 577 w 594"/>
              <a:gd name="T117" fmla="*/ 413 h 627"/>
              <a:gd name="T118" fmla="*/ 492 w 594"/>
              <a:gd name="T119" fmla="*/ 173 h 627"/>
              <a:gd name="T120" fmla="*/ 491 w 594"/>
              <a:gd name="T121" fmla="*/ 460 h 627"/>
              <a:gd name="T122" fmla="*/ 573 w 594"/>
              <a:gd name="T123" fmla="*/ 4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4" h="627">
                <a:moveTo>
                  <a:pt x="594" y="422"/>
                </a:moveTo>
                <a:cubicBezTo>
                  <a:pt x="594" y="422"/>
                  <a:pt x="594" y="421"/>
                  <a:pt x="594" y="421"/>
                </a:cubicBezTo>
                <a:cubicBezTo>
                  <a:pt x="594" y="421"/>
                  <a:pt x="594" y="421"/>
                  <a:pt x="594" y="420"/>
                </a:cubicBezTo>
                <a:cubicBezTo>
                  <a:pt x="594" y="420"/>
                  <a:pt x="594" y="420"/>
                  <a:pt x="594" y="420"/>
                </a:cubicBezTo>
                <a:cubicBezTo>
                  <a:pt x="594" y="420"/>
                  <a:pt x="594" y="420"/>
                  <a:pt x="594" y="419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4" y="419"/>
                  <a:pt x="594" y="418"/>
                  <a:pt x="594" y="418"/>
                </a:cubicBezTo>
                <a:cubicBezTo>
                  <a:pt x="594" y="418"/>
                  <a:pt x="594" y="418"/>
                  <a:pt x="594" y="418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8" y="149"/>
                  <a:pt x="498" y="148"/>
                  <a:pt x="498" y="148"/>
                </a:cubicBezTo>
                <a:cubicBezTo>
                  <a:pt x="498" y="148"/>
                  <a:pt x="498" y="148"/>
                  <a:pt x="498" y="147"/>
                </a:cubicBezTo>
                <a:cubicBezTo>
                  <a:pt x="497" y="147"/>
                  <a:pt x="497" y="147"/>
                  <a:pt x="496" y="146"/>
                </a:cubicBezTo>
                <a:cubicBezTo>
                  <a:pt x="496" y="146"/>
                  <a:pt x="496" y="146"/>
                  <a:pt x="496" y="146"/>
                </a:cubicBezTo>
                <a:cubicBezTo>
                  <a:pt x="495" y="146"/>
                  <a:pt x="495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329" y="100"/>
                  <a:pt x="329" y="100"/>
                  <a:pt x="329" y="100"/>
                </a:cubicBezTo>
                <a:cubicBezTo>
                  <a:pt x="329" y="100"/>
                  <a:pt x="329" y="99"/>
                  <a:pt x="329" y="99"/>
                </a:cubicBezTo>
                <a:cubicBezTo>
                  <a:pt x="329" y="84"/>
                  <a:pt x="319" y="72"/>
                  <a:pt x="305" y="68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2" y="70"/>
                  <a:pt x="275" y="76"/>
                  <a:pt x="270" y="84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3" y="39"/>
                  <a:pt x="103" y="38"/>
                  <a:pt x="103" y="38"/>
                </a:cubicBezTo>
                <a:cubicBezTo>
                  <a:pt x="103" y="38"/>
                  <a:pt x="103" y="39"/>
                  <a:pt x="103" y="39"/>
                </a:cubicBezTo>
                <a:cubicBezTo>
                  <a:pt x="102" y="39"/>
                  <a:pt x="102" y="39"/>
                  <a:pt x="101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0" y="39"/>
                  <a:pt x="100" y="39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1" y="310"/>
                  <a:pt x="1" y="310"/>
                  <a:pt x="1" y="310"/>
                </a:cubicBezTo>
                <a:cubicBezTo>
                  <a:pt x="0" y="310"/>
                  <a:pt x="0" y="310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15"/>
                  <a:pt x="1" y="315"/>
                  <a:pt x="1" y="315"/>
                </a:cubicBezTo>
                <a:cubicBezTo>
                  <a:pt x="1" y="315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21" y="347"/>
                  <a:pt x="60" y="367"/>
                  <a:pt x="103" y="367"/>
                </a:cubicBezTo>
                <a:cubicBezTo>
                  <a:pt x="146" y="367"/>
                  <a:pt x="185" y="347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5"/>
                  <a:pt x="205" y="315"/>
                </a:cubicBezTo>
                <a:cubicBezTo>
                  <a:pt x="205" y="315"/>
                  <a:pt x="206" y="315"/>
                  <a:pt x="206" y="314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6" y="312"/>
                  <a:pt x="206" y="312"/>
                  <a:pt x="206" y="311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06" y="310"/>
                  <a:pt x="206" y="310"/>
                  <a:pt x="205" y="31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66" y="98"/>
                  <a:pt x="266" y="99"/>
                  <a:pt x="266" y="99"/>
                </a:cubicBezTo>
                <a:cubicBezTo>
                  <a:pt x="266" y="114"/>
                  <a:pt x="277" y="127"/>
                  <a:pt x="291" y="130"/>
                </a:cubicBezTo>
                <a:cubicBezTo>
                  <a:pt x="291" y="578"/>
                  <a:pt x="291" y="578"/>
                  <a:pt x="291" y="578"/>
                </a:cubicBezTo>
                <a:cubicBezTo>
                  <a:pt x="182" y="578"/>
                  <a:pt x="182" y="578"/>
                  <a:pt x="182" y="578"/>
                </a:cubicBezTo>
                <a:cubicBezTo>
                  <a:pt x="158" y="578"/>
                  <a:pt x="139" y="597"/>
                  <a:pt x="139" y="620"/>
                </a:cubicBezTo>
                <a:cubicBezTo>
                  <a:pt x="139" y="624"/>
                  <a:pt x="142" y="627"/>
                  <a:pt x="146" y="627"/>
                </a:cubicBezTo>
                <a:cubicBezTo>
                  <a:pt x="450" y="627"/>
                  <a:pt x="450" y="627"/>
                  <a:pt x="450" y="627"/>
                </a:cubicBezTo>
                <a:cubicBezTo>
                  <a:pt x="454" y="627"/>
                  <a:pt x="457" y="624"/>
                  <a:pt x="457" y="620"/>
                </a:cubicBezTo>
                <a:cubicBezTo>
                  <a:pt x="457" y="597"/>
                  <a:pt x="437" y="578"/>
                  <a:pt x="414" y="578"/>
                </a:cubicBezTo>
                <a:cubicBezTo>
                  <a:pt x="305" y="578"/>
                  <a:pt x="305" y="578"/>
                  <a:pt x="305" y="578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14" y="128"/>
                  <a:pt x="322" y="122"/>
                  <a:pt x="326" y="114"/>
                </a:cubicBezTo>
                <a:cubicBezTo>
                  <a:pt x="483" y="157"/>
                  <a:pt x="483" y="157"/>
                  <a:pt x="483" y="157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9"/>
                  <a:pt x="389" y="419"/>
                </a:cubicBezTo>
                <a:cubicBezTo>
                  <a:pt x="389" y="419"/>
                  <a:pt x="389" y="419"/>
                  <a:pt x="389" y="419"/>
                </a:cubicBezTo>
                <a:cubicBezTo>
                  <a:pt x="389" y="420"/>
                  <a:pt x="388" y="420"/>
                  <a:pt x="388" y="420"/>
                </a:cubicBezTo>
                <a:cubicBezTo>
                  <a:pt x="388" y="420"/>
                  <a:pt x="389" y="420"/>
                  <a:pt x="389" y="420"/>
                </a:cubicBezTo>
                <a:cubicBezTo>
                  <a:pt x="389" y="421"/>
                  <a:pt x="389" y="421"/>
                  <a:pt x="389" y="421"/>
                </a:cubicBezTo>
                <a:cubicBezTo>
                  <a:pt x="389" y="421"/>
                  <a:pt x="389" y="422"/>
                  <a:pt x="389" y="422"/>
                </a:cubicBezTo>
                <a:cubicBezTo>
                  <a:pt x="389" y="422"/>
                  <a:pt x="389" y="422"/>
                  <a:pt x="389" y="422"/>
                </a:cubicBezTo>
                <a:cubicBezTo>
                  <a:pt x="389" y="423"/>
                  <a:pt x="389" y="423"/>
                  <a:pt x="389" y="423"/>
                </a:cubicBezTo>
                <a:cubicBezTo>
                  <a:pt x="389" y="423"/>
                  <a:pt x="389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409" y="455"/>
                  <a:pt x="448" y="474"/>
                  <a:pt x="491" y="474"/>
                </a:cubicBezTo>
                <a:cubicBezTo>
                  <a:pt x="534" y="474"/>
                  <a:pt x="573" y="455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3"/>
                  <a:pt x="593" y="423"/>
                </a:cubicBezTo>
                <a:cubicBezTo>
                  <a:pt x="593" y="423"/>
                  <a:pt x="594" y="423"/>
                  <a:pt x="594" y="422"/>
                </a:cubicBezTo>
                <a:cubicBezTo>
                  <a:pt x="594" y="422"/>
                  <a:pt x="594" y="422"/>
                  <a:pt x="594" y="422"/>
                </a:cubicBezTo>
                <a:close/>
                <a:moveTo>
                  <a:pt x="103" y="66"/>
                </a:moveTo>
                <a:cubicBezTo>
                  <a:pt x="189" y="306"/>
                  <a:pt x="189" y="306"/>
                  <a:pt x="189" y="306"/>
                </a:cubicBezTo>
                <a:cubicBezTo>
                  <a:pt x="17" y="306"/>
                  <a:pt x="17" y="306"/>
                  <a:pt x="17" y="306"/>
                </a:cubicBezTo>
                <a:lnTo>
                  <a:pt x="103" y="66"/>
                </a:lnTo>
                <a:close/>
                <a:moveTo>
                  <a:pt x="103" y="353"/>
                </a:moveTo>
                <a:cubicBezTo>
                  <a:pt x="70" y="353"/>
                  <a:pt x="40" y="340"/>
                  <a:pt x="21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66" y="340"/>
                  <a:pt x="136" y="353"/>
                  <a:pt x="103" y="353"/>
                </a:cubicBezTo>
                <a:close/>
                <a:moveTo>
                  <a:pt x="442" y="613"/>
                </a:moveTo>
                <a:cubicBezTo>
                  <a:pt x="154" y="613"/>
                  <a:pt x="154" y="613"/>
                  <a:pt x="154" y="613"/>
                </a:cubicBezTo>
                <a:cubicBezTo>
                  <a:pt x="157" y="601"/>
                  <a:pt x="168" y="592"/>
                  <a:pt x="182" y="592"/>
                </a:cubicBezTo>
                <a:cubicBezTo>
                  <a:pt x="414" y="592"/>
                  <a:pt x="414" y="592"/>
                  <a:pt x="414" y="592"/>
                </a:cubicBezTo>
                <a:cubicBezTo>
                  <a:pt x="427" y="592"/>
                  <a:pt x="439" y="601"/>
                  <a:pt x="442" y="613"/>
                </a:cubicBezTo>
                <a:close/>
                <a:moveTo>
                  <a:pt x="298" y="117"/>
                </a:moveTo>
                <a:cubicBezTo>
                  <a:pt x="288" y="117"/>
                  <a:pt x="280" y="109"/>
                  <a:pt x="280" y="99"/>
                </a:cubicBezTo>
                <a:cubicBezTo>
                  <a:pt x="280" y="90"/>
                  <a:pt x="288" y="82"/>
                  <a:pt x="298" y="82"/>
                </a:cubicBezTo>
                <a:cubicBezTo>
                  <a:pt x="308" y="82"/>
                  <a:pt x="315" y="90"/>
                  <a:pt x="315" y="99"/>
                </a:cubicBezTo>
                <a:cubicBezTo>
                  <a:pt x="315" y="109"/>
                  <a:pt x="308" y="117"/>
                  <a:pt x="298" y="117"/>
                </a:cubicBezTo>
                <a:close/>
                <a:moveTo>
                  <a:pt x="577" y="413"/>
                </a:moveTo>
                <a:cubicBezTo>
                  <a:pt x="405" y="413"/>
                  <a:pt x="405" y="413"/>
                  <a:pt x="405" y="413"/>
                </a:cubicBezTo>
                <a:cubicBezTo>
                  <a:pt x="492" y="173"/>
                  <a:pt x="492" y="173"/>
                  <a:pt x="492" y="173"/>
                </a:cubicBezTo>
                <a:lnTo>
                  <a:pt x="577" y="413"/>
                </a:lnTo>
                <a:close/>
                <a:moveTo>
                  <a:pt x="491" y="460"/>
                </a:moveTo>
                <a:cubicBezTo>
                  <a:pt x="458" y="460"/>
                  <a:pt x="428" y="448"/>
                  <a:pt x="410" y="427"/>
                </a:cubicBezTo>
                <a:cubicBezTo>
                  <a:pt x="573" y="427"/>
                  <a:pt x="573" y="427"/>
                  <a:pt x="573" y="427"/>
                </a:cubicBezTo>
                <a:cubicBezTo>
                  <a:pt x="554" y="448"/>
                  <a:pt x="524" y="460"/>
                  <a:pt x="491" y="4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3" name="Freeform 97"/>
          <p:cNvSpPr>
            <a:spLocks noEditPoints="1"/>
          </p:cNvSpPr>
          <p:nvPr/>
        </p:nvSpPr>
        <p:spPr bwMode="auto">
          <a:xfrm>
            <a:off x="4139952" y="2283718"/>
            <a:ext cx="1117808" cy="1166893"/>
          </a:xfrm>
          <a:custGeom>
            <a:avLst/>
            <a:gdLst>
              <a:gd name="T0" fmla="*/ 316 w 538"/>
              <a:gd name="T1" fmla="*/ 52 h 647"/>
              <a:gd name="T2" fmla="*/ 212 w 538"/>
              <a:gd name="T3" fmla="*/ 52 h 647"/>
              <a:gd name="T4" fmla="*/ 264 w 538"/>
              <a:gd name="T5" fmla="*/ 14 h 647"/>
              <a:gd name="T6" fmla="*/ 264 w 538"/>
              <a:gd name="T7" fmla="*/ 90 h 647"/>
              <a:gd name="T8" fmla="*/ 264 w 538"/>
              <a:gd name="T9" fmla="*/ 14 h 647"/>
              <a:gd name="T10" fmla="*/ 413 w 538"/>
              <a:gd name="T11" fmla="*/ 90 h 647"/>
              <a:gd name="T12" fmla="*/ 335 w 538"/>
              <a:gd name="T13" fmla="*/ 133 h 647"/>
              <a:gd name="T14" fmla="*/ 190 w 538"/>
              <a:gd name="T15" fmla="*/ 134 h 647"/>
              <a:gd name="T16" fmla="*/ 50 w 538"/>
              <a:gd name="T17" fmla="*/ 125 h 647"/>
              <a:gd name="T18" fmla="*/ 15 w 538"/>
              <a:gd name="T19" fmla="*/ 242 h 647"/>
              <a:gd name="T20" fmla="*/ 23 w 538"/>
              <a:gd name="T21" fmla="*/ 364 h 647"/>
              <a:gd name="T22" fmla="*/ 48 w 538"/>
              <a:gd name="T23" fmla="*/ 637 h 647"/>
              <a:gd name="T24" fmla="*/ 54 w 538"/>
              <a:gd name="T25" fmla="*/ 647 h 647"/>
              <a:gd name="T26" fmla="*/ 114 w 538"/>
              <a:gd name="T27" fmla="*/ 552 h 647"/>
              <a:gd name="T28" fmla="*/ 415 w 538"/>
              <a:gd name="T29" fmla="*/ 552 h 647"/>
              <a:gd name="T30" fmla="*/ 475 w 538"/>
              <a:gd name="T31" fmla="*/ 647 h 647"/>
              <a:gd name="T32" fmla="*/ 481 w 538"/>
              <a:gd name="T33" fmla="*/ 637 h 647"/>
              <a:gd name="T34" fmla="*/ 506 w 538"/>
              <a:gd name="T35" fmla="*/ 364 h 647"/>
              <a:gd name="T36" fmla="*/ 514 w 538"/>
              <a:gd name="T37" fmla="*/ 238 h 647"/>
              <a:gd name="T38" fmla="*/ 25 w 538"/>
              <a:gd name="T39" fmla="*/ 233 h 647"/>
              <a:gd name="T40" fmla="*/ 59 w 538"/>
              <a:gd name="T41" fmla="*/ 136 h 647"/>
              <a:gd name="T42" fmla="*/ 176 w 538"/>
              <a:gd name="T43" fmla="*/ 139 h 647"/>
              <a:gd name="T44" fmla="*/ 25 w 538"/>
              <a:gd name="T45" fmla="*/ 233 h 647"/>
              <a:gd name="T46" fmla="*/ 37 w 538"/>
              <a:gd name="T47" fmla="*/ 364 h 647"/>
              <a:gd name="T48" fmla="*/ 492 w 538"/>
              <a:gd name="T49" fmla="*/ 364 h 647"/>
              <a:gd name="T50" fmla="*/ 503 w 538"/>
              <a:gd name="T51" fmla="*/ 229 h 647"/>
              <a:gd name="T52" fmla="*/ 350 w 538"/>
              <a:gd name="T53" fmla="*/ 138 h 647"/>
              <a:gd name="T54" fmla="*/ 411 w 538"/>
              <a:gd name="T55" fmla="*/ 104 h 647"/>
              <a:gd name="T56" fmla="*/ 503 w 538"/>
              <a:gd name="T57" fmla="*/ 229 h 647"/>
              <a:gd name="T58" fmla="*/ 271 w 538"/>
              <a:gd name="T59" fmla="*/ 183 h 647"/>
              <a:gd name="T60" fmla="*/ 257 w 538"/>
              <a:gd name="T61" fmla="*/ 183 h 647"/>
              <a:gd name="T62" fmla="*/ 235 w 538"/>
              <a:gd name="T63" fmla="*/ 364 h 647"/>
              <a:gd name="T64" fmla="*/ 202 w 538"/>
              <a:gd name="T65" fmla="*/ 454 h 647"/>
              <a:gd name="T66" fmla="*/ 208 w 538"/>
              <a:gd name="T67" fmla="*/ 464 h 647"/>
              <a:gd name="T68" fmla="*/ 255 w 538"/>
              <a:gd name="T69" fmla="*/ 392 h 647"/>
              <a:gd name="T70" fmla="*/ 294 w 538"/>
              <a:gd name="T71" fmla="*/ 364 h 647"/>
              <a:gd name="T72" fmla="*/ 264 w 538"/>
              <a:gd name="T73" fmla="*/ 379 h 647"/>
              <a:gd name="T74" fmla="*/ 264 w 538"/>
              <a:gd name="T75" fmla="*/ 348 h 647"/>
              <a:gd name="T76" fmla="*/ 264 w 538"/>
              <a:gd name="T77" fmla="*/ 379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8" h="647">
                <a:moveTo>
                  <a:pt x="264" y="104"/>
                </a:moveTo>
                <a:cubicBezTo>
                  <a:pt x="293" y="104"/>
                  <a:pt x="316" y="81"/>
                  <a:pt x="316" y="52"/>
                </a:cubicBezTo>
                <a:cubicBezTo>
                  <a:pt x="316" y="23"/>
                  <a:pt x="293" y="0"/>
                  <a:pt x="264" y="0"/>
                </a:cubicBezTo>
                <a:cubicBezTo>
                  <a:pt x="236" y="0"/>
                  <a:pt x="212" y="23"/>
                  <a:pt x="212" y="52"/>
                </a:cubicBezTo>
                <a:cubicBezTo>
                  <a:pt x="212" y="81"/>
                  <a:pt x="236" y="104"/>
                  <a:pt x="264" y="104"/>
                </a:cubicBezTo>
                <a:close/>
                <a:moveTo>
                  <a:pt x="264" y="14"/>
                </a:moveTo>
                <a:cubicBezTo>
                  <a:pt x="285" y="14"/>
                  <a:pt x="302" y="31"/>
                  <a:pt x="302" y="52"/>
                </a:cubicBezTo>
                <a:cubicBezTo>
                  <a:pt x="302" y="73"/>
                  <a:pt x="285" y="90"/>
                  <a:pt x="264" y="90"/>
                </a:cubicBezTo>
                <a:cubicBezTo>
                  <a:pt x="243" y="90"/>
                  <a:pt x="226" y="73"/>
                  <a:pt x="226" y="52"/>
                </a:cubicBezTo>
                <a:cubicBezTo>
                  <a:pt x="226" y="31"/>
                  <a:pt x="243" y="14"/>
                  <a:pt x="264" y="14"/>
                </a:cubicBezTo>
                <a:close/>
                <a:moveTo>
                  <a:pt x="479" y="121"/>
                </a:moveTo>
                <a:cubicBezTo>
                  <a:pt x="459" y="104"/>
                  <a:pt x="435" y="93"/>
                  <a:pt x="413" y="90"/>
                </a:cubicBezTo>
                <a:cubicBezTo>
                  <a:pt x="389" y="87"/>
                  <a:pt x="369" y="93"/>
                  <a:pt x="357" y="107"/>
                </a:cubicBezTo>
                <a:cubicBezTo>
                  <a:pt x="335" y="133"/>
                  <a:pt x="335" y="133"/>
                  <a:pt x="335" y="133"/>
                </a:cubicBezTo>
                <a:cubicBezTo>
                  <a:pt x="313" y="126"/>
                  <a:pt x="289" y="122"/>
                  <a:pt x="264" y="122"/>
                </a:cubicBezTo>
                <a:cubicBezTo>
                  <a:pt x="239" y="122"/>
                  <a:pt x="214" y="126"/>
                  <a:pt x="190" y="134"/>
                </a:cubicBezTo>
                <a:cubicBezTo>
                  <a:pt x="171" y="111"/>
                  <a:pt x="171" y="111"/>
                  <a:pt x="171" y="111"/>
                </a:cubicBezTo>
                <a:cubicBezTo>
                  <a:pt x="147" y="82"/>
                  <a:pt x="93" y="89"/>
                  <a:pt x="50" y="125"/>
                </a:cubicBezTo>
                <a:cubicBezTo>
                  <a:pt x="29" y="142"/>
                  <a:pt x="14" y="163"/>
                  <a:pt x="7" y="185"/>
                </a:cubicBezTo>
                <a:cubicBezTo>
                  <a:pt x="0" y="208"/>
                  <a:pt x="3" y="228"/>
                  <a:pt x="15" y="242"/>
                </a:cubicBezTo>
                <a:cubicBezTo>
                  <a:pt x="41" y="273"/>
                  <a:pt x="41" y="273"/>
                  <a:pt x="41" y="273"/>
                </a:cubicBezTo>
                <a:cubicBezTo>
                  <a:pt x="29" y="301"/>
                  <a:pt x="23" y="332"/>
                  <a:pt x="23" y="364"/>
                </a:cubicBezTo>
                <a:cubicBezTo>
                  <a:pt x="23" y="434"/>
                  <a:pt x="54" y="498"/>
                  <a:pt x="103" y="542"/>
                </a:cubicBezTo>
                <a:cubicBezTo>
                  <a:pt x="48" y="637"/>
                  <a:pt x="48" y="637"/>
                  <a:pt x="48" y="637"/>
                </a:cubicBezTo>
                <a:cubicBezTo>
                  <a:pt x="46" y="640"/>
                  <a:pt x="47" y="644"/>
                  <a:pt x="50" y="646"/>
                </a:cubicBezTo>
                <a:cubicBezTo>
                  <a:pt x="51" y="647"/>
                  <a:pt x="53" y="647"/>
                  <a:pt x="54" y="647"/>
                </a:cubicBezTo>
                <a:cubicBezTo>
                  <a:pt x="56" y="647"/>
                  <a:pt x="59" y="646"/>
                  <a:pt x="60" y="644"/>
                </a:cubicBezTo>
                <a:cubicBezTo>
                  <a:pt x="114" y="552"/>
                  <a:pt x="114" y="552"/>
                  <a:pt x="114" y="552"/>
                </a:cubicBezTo>
                <a:cubicBezTo>
                  <a:pt x="155" y="585"/>
                  <a:pt x="207" y="605"/>
                  <a:pt x="264" y="605"/>
                </a:cubicBezTo>
                <a:cubicBezTo>
                  <a:pt x="321" y="605"/>
                  <a:pt x="374" y="585"/>
                  <a:pt x="415" y="552"/>
                </a:cubicBezTo>
                <a:cubicBezTo>
                  <a:pt x="469" y="644"/>
                  <a:pt x="469" y="644"/>
                  <a:pt x="469" y="644"/>
                </a:cubicBezTo>
                <a:cubicBezTo>
                  <a:pt x="470" y="646"/>
                  <a:pt x="472" y="647"/>
                  <a:pt x="475" y="647"/>
                </a:cubicBezTo>
                <a:cubicBezTo>
                  <a:pt x="476" y="647"/>
                  <a:pt x="477" y="647"/>
                  <a:pt x="478" y="646"/>
                </a:cubicBezTo>
                <a:cubicBezTo>
                  <a:pt x="482" y="644"/>
                  <a:pt x="483" y="640"/>
                  <a:pt x="481" y="637"/>
                </a:cubicBezTo>
                <a:cubicBezTo>
                  <a:pt x="426" y="542"/>
                  <a:pt x="426" y="542"/>
                  <a:pt x="426" y="542"/>
                </a:cubicBezTo>
                <a:cubicBezTo>
                  <a:pt x="475" y="498"/>
                  <a:pt x="506" y="434"/>
                  <a:pt x="506" y="364"/>
                </a:cubicBezTo>
                <a:cubicBezTo>
                  <a:pt x="506" y="331"/>
                  <a:pt x="499" y="299"/>
                  <a:pt x="487" y="271"/>
                </a:cubicBezTo>
                <a:cubicBezTo>
                  <a:pt x="514" y="238"/>
                  <a:pt x="514" y="238"/>
                  <a:pt x="514" y="238"/>
                </a:cubicBezTo>
                <a:cubicBezTo>
                  <a:pt x="538" y="210"/>
                  <a:pt x="522" y="157"/>
                  <a:pt x="479" y="121"/>
                </a:cubicBezTo>
                <a:close/>
                <a:moveTo>
                  <a:pt x="25" y="233"/>
                </a:moveTo>
                <a:cubicBezTo>
                  <a:pt x="17" y="223"/>
                  <a:pt x="15" y="207"/>
                  <a:pt x="21" y="189"/>
                </a:cubicBezTo>
                <a:cubicBezTo>
                  <a:pt x="27" y="170"/>
                  <a:pt x="40" y="151"/>
                  <a:pt x="59" y="136"/>
                </a:cubicBezTo>
                <a:cubicBezTo>
                  <a:pt x="96" y="104"/>
                  <a:pt x="142" y="97"/>
                  <a:pt x="160" y="120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120" y="161"/>
                  <a:pt x="73" y="204"/>
                  <a:pt x="47" y="259"/>
                </a:cubicBezTo>
                <a:lnTo>
                  <a:pt x="25" y="233"/>
                </a:lnTo>
                <a:close/>
                <a:moveTo>
                  <a:pt x="264" y="591"/>
                </a:moveTo>
                <a:cubicBezTo>
                  <a:pt x="139" y="591"/>
                  <a:pt x="37" y="489"/>
                  <a:pt x="37" y="364"/>
                </a:cubicBezTo>
                <a:cubicBezTo>
                  <a:pt x="37" y="238"/>
                  <a:pt x="139" y="136"/>
                  <a:pt x="264" y="136"/>
                </a:cubicBezTo>
                <a:cubicBezTo>
                  <a:pt x="390" y="136"/>
                  <a:pt x="492" y="238"/>
                  <a:pt x="492" y="364"/>
                </a:cubicBezTo>
                <a:cubicBezTo>
                  <a:pt x="492" y="489"/>
                  <a:pt x="390" y="591"/>
                  <a:pt x="264" y="591"/>
                </a:cubicBezTo>
                <a:close/>
                <a:moveTo>
                  <a:pt x="503" y="229"/>
                </a:moveTo>
                <a:cubicBezTo>
                  <a:pt x="480" y="257"/>
                  <a:pt x="480" y="257"/>
                  <a:pt x="480" y="257"/>
                </a:cubicBezTo>
                <a:cubicBezTo>
                  <a:pt x="453" y="202"/>
                  <a:pt x="407" y="160"/>
                  <a:pt x="350" y="138"/>
                </a:cubicBezTo>
                <a:cubicBezTo>
                  <a:pt x="368" y="116"/>
                  <a:pt x="368" y="116"/>
                  <a:pt x="368" y="116"/>
                </a:cubicBezTo>
                <a:cubicBezTo>
                  <a:pt x="377" y="105"/>
                  <a:pt x="392" y="101"/>
                  <a:pt x="411" y="104"/>
                </a:cubicBezTo>
                <a:cubicBezTo>
                  <a:pt x="430" y="106"/>
                  <a:pt x="452" y="116"/>
                  <a:pt x="470" y="132"/>
                </a:cubicBezTo>
                <a:cubicBezTo>
                  <a:pt x="507" y="163"/>
                  <a:pt x="522" y="207"/>
                  <a:pt x="503" y="229"/>
                </a:cubicBezTo>
                <a:close/>
                <a:moveTo>
                  <a:pt x="271" y="335"/>
                </a:moveTo>
                <a:cubicBezTo>
                  <a:pt x="271" y="183"/>
                  <a:pt x="271" y="183"/>
                  <a:pt x="271" y="183"/>
                </a:cubicBezTo>
                <a:cubicBezTo>
                  <a:pt x="271" y="179"/>
                  <a:pt x="268" y="176"/>
                  <a:pt x="264" y="176"/>
                </a:cubicBezTo>
                <a:cubicBezTo>
                  <a:pt x="260" y="176"/>
                  <a:pt x="257" y="179"/>
                  <a:pt x="257" y="183"/>
                </a:cubicBezTo>
                <a:cubicBezTo>
                  <a:pt x="257" y="335"/>
                  <a:pt x="257" y="335"/>
                  <a:pt x="257" y="335"/>
                </a:cubicBezTo>
                <a:cubicBezTo>
                  <a:pt x="244" y="338"/>
                  <a:pt x="235" y="350"/>
                  <a:pt x="235" y="364"/>
                </a:cubicBezTo>
                <a:cubicBezTo>
                  <a:pt x="235" y="372"/>
                  <a:pt x="238" y="379"/>
                  <a:pt x="243" y="385"/>
                </a:cubicBezTo>
                <a:cubicBezTo>
                  <a:pt x="202" y="454"/>
                  <a:pt x="202" y="454"/>
                  <a:pt x="202" y="454"/>
                </a:cubicBezTo>
                <a:cubicBezTo>
                  <a:pt x="200" y="457"/>
                  <a:pt x="201" y="461"/>
                  <a:pt x="204" y="463"/>
                </a:cubicBezTo>
                <a:cubicBezTo>
                  <a:pt x="205" y="464"/>
                  <a:pt x="207" y="464"/>
                  <a:pt x="208" y="464"/>
                </a:cubicBezTo>
                <a:cubicBezTo>
                  <a:pt x="210" y="464"/>
                  <a:pt x="212" y="463"/>
                  <a:pt x="214" y="461"/>
                </a:cubicBezTo>
                <a:cubicBezTo>
                  <a:pt x="255" y="392"/>
                  <a:pt x="255" y="392"/>
                  <a:pt x="255" y="392"/>
                </a:cubicBezTo>
                <a:cubicBezTo>
                  <a:pt x="258" y="393"/>
                  <a:pt x="261" y="393"/>
                  <a:pt x="264" y="393"/>
                </a:cubicBezTo>
                <a:cubicBezTo>
                  <a:pt x="281" y="393"/>
                  <a:pt x="294" y="380"/>
                  <a:pt x="294" y="364"/>
                </a:cubicBezTo>
                <a:cubicBezTo>
                  <a:pt x="294" y="350"/>
                  <a:pt x="284" y="338"/>
                  <a:pt x="271" y="335"/>
                </a:cubicBezTo>
                <a:close/>
                <a:moveTo>
                  <a:pt x="264" y="379"/>
                </a:moveTo>
                <a:cubicBezTo>
                  <a:pt x="256" y="379"/>
                  <a:pt x="249" y="372"/>
                  <a:pt x="249" y="364"/>
                </a:cubicBezTo>
                <a:cubicBezTo>
                  <a:pt x="249" y="355"/>
                  <a:pt x="256" y="348"/>
                  <a:pt x="264" y="348"/>
                </a:cubicBezTo>
                <a:cubicBezTo>
                  <a:pt x="273" y="348"/>
                  <a:pt x="280" y="355"/>
                  <a:pt x="280" y="364"/>
                </a:cubicBezTo>
                <a:cubicBezTo>
                  <a:pt x="280" y="372"/>
                  <a:pt x="273" y="379"/>
                  <a:pt x="264" y="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perspectiveFront" fov="2400000">
              <a:rot lat="19626000" lon="960000" rev="19092000"/>
            </a:camera>
            <a:lightRig rig="threePt" dir="t"/>
          </a:scene3d>
          <a:sp3d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800"/>
          </a:p>
        </p:txBody>
      </p:sp>
      <p:pic>
        <p:nvPicPr>
          <p:cNvPr id="24" name="Kép 2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6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27025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Deregulation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measures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3544763" y="1275606"/>
            <a:ext cx="2665288" cy="2665288"/>
            <a:chOff x="3170172" y="418973"/>
            <a:chExt cx="2668031" cy="2668031"/>
          </a:xfrm>
        </p:grpSpPr>
        <p:sp>
          <p:nvSpPr>
            <p:cNvPr id="4" name="Oval 50"/>
            <p:cNvSpPr/>
            <p:nvPr/>
          </p:nvSpPr>
          <p:spPr>
            <a:xfrm>
              <a:off x="3170172" y="418973"/>
              <a:ext cx="2668031" cy="2668031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3524030" y="525737"/>
              <a:ext cx="1927323" cy="2515390"/>
              <a:chOff x="3539901" y="932283"/>
              <a:chExt cx="2093975" cy="2732892"/>
            </a:xfrm>
          </p:grpSpPr>
          <p:sp>
            <p:nvSpPr>
              <p:cNvPr id="6" name="Arc 52"/>
              <p:cNvSpPr/>
              <p:nvPr/>
            </p:nvSpPr>
            <p:spPr>
              <a:xfrm rot="7200000">
                <a:off x="3578894" y="1251915"/>
                <a:ext cx="2041163" cy="2041163"/>
              </a:xfrm>
              <a:prstGeom prst="arc">
                <a:avLst>
                  <a:gd name="adj1" fmla="val 8709740"/>
                  <a:gd name="adj2" fmla="val 20385626"/>
                </a:avLst>
              </a:prstGeom>
              <a:ln w="307975">
                <a:gradFill flip="none" rotWithShape="1">
                  <a:gsLst>
                    <a:gs pos="50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42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53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name="adj1" fmla="val 5589548"/>
                  <a:gd name="adj2" fmla="val 15840859"/>
                </a:avLst>
              </a:prstGeom>
              <a:ln w="307975">
                <a:gradFill flip="none" rotWithShape="1">
                  <a:gsLst>
                    <a:gs pos="6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2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61"/>
              <p:cNvSpPr/>
              <p:nvPr/>
            </p:nvSpPr>
            <p:spPr>
              <a:xfrm rot="5400000">
                <a:off x="4227698" y="1061378"/>
                <a:ext cx="754226" cy="4960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62"/>
              <p:cNvSpPr/>
              <p:nvPr/>
            </p:nvSpPr>
            <p:spPr>
              <a:xfrm rot="16200000">
                <a:off x="4086009" y="3040044"/>
                <a:ext cx="754226" cy="496035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64"/>
              <p:cNvSpPr txBox="1"/>
              <p:nvPr/>
            </p:nvSpPr>
            <p:spPr>
              <a:xfrm rot="5400000">
                <a:off x="3539900" y="1207953"/>
                <a:ext cx="2093977" cy="2093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</a:rPr>
                  <a:t>National </a:t>
                </a:r>
                <a:r>
                  <a:rPr lang="hu-HU" sz="1100" dirty="0" err="1" smtClean="0">
                    <a:solidFill>
                      <a:schemeClr val="bg1"/>
                    </a:solidFill>
                  </a:rPr>
                  <a:t>rules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65"/>
              <p:cNvSpPr txBox="1"/>
              <p:nvPr/>
            </p:nvSpPr>
            <p:spPr>
              <a:xfrm rot="5400000">
                <a:off x="3607860" y="1263040"/>
                <a:ext cx="1992857" cy="199285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</a:rPr>
                  <a:t>European </a:t>
                </a:r>
                <a:r>
                  <a:rPr lang="hu-HU" sz="1100" dirty="0" err="1" smtClean="0">
                    <a:solidFill>
                      <a:schemeClr val="bg1"/>
                    </a:solidFill>
                  </a:rPr>
                  <a:t>legislation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Rectangle 74"/>
          <p:cNvSpPr/>
          <p:nvPr/>
        </p:nvSpPr>
        <p:spPr>
          <a:xfrm>
            <a:off x="4275586" y="2323755"/>
            <a:ext cx="1203644" cy="821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hu-HU" sz="1600" dirty="0" err="1" smtClean="0"/>
              <a:t>Issues</a:t>
            </a:r>
            <a:r>
              <a:rPr lang="hu-HU" sz="1600" dirty="0" smtClean="0"/>
              <a:t> log</a:t>
            </a:r>
            <a:endParaRPr lang="en-US" sz="1600" dirty="0"/>
          </a:p>
          <a:p>
            <a:pPr algn="ctr">
              <a:lnSpc>
                <a:spcPct val="89000"/>
              </a:lnSpc>
            </a:pPr>
            <a:r>
              <a:rPr lang="hu-HU" sz="1100" dirty="0" err="1" smtClean="0"/>
              <a:t>Seeking</a:t>
            </a:r>
            <a:r>
              <a:rPr lang="hu-HU" sz="1100" dirty="0" smtClean="0"/>
              <a:t> </a:t>
            </a:r>
            <a:r>
              <a:rPr lang="hu-HU" sz="1100" dirty="0" err="1" smtClean="0"/>
              <a:t>deregulation</a:t>
            </a:r>
            <a:r>
              <a:rPr lang="hu-HU" sz="1100" dirty="0" smtClean="0"/>
              <a:t> </a:t>
            </a:r>
            <a:r>
              <a:rPr lang="hu-HU" sz="1100" dirty="0" err="1" smtClean="0"/>
              <a:t>among</a:t>
            </a:r>
            <a:r>
              <a:rPr lang="hu-HU" sz="1100" dirty="0" smtClean="0"/>
              <a:t> </a:t>
            </a:r>
            <a:r>
              <a:rPr lang="hu-HU" sz="1100" dirty="0" err="1" smtClean="0"/>
              <a:t>national</a:t>
            </a:r>
            <a:r>
              <a:rPr lang="hu-HU" sz="1100" dirty="0" smtClean="0"/>
              <a:t> </a:t>
            </a:r>
            <a:r>
              <a:rPr lang="hu-HU" sz="1100" dirty="0" err="1" smtClean="0"/>
              <a:t>rules</a:t>
            </a:r>
            <a:endParaRPr lang="en-US" sz="1100" dirty="0"/>
          </a:p>
        </p:txBody>
      </p:sp>
      <p:sp>
        <p:nvSpPr>
          <p:cNvPr id="13" name="Left Arrow Callout 54"/>
          <p:cNvSpPr/>
          <p:nvPr/>
        </p:nvSpPr>
        <p:spPr>
          <a:xfrm>
            <a:off x="6463363" y="1305890"/>
            <a:ext cx="2501125" cy="2698046"/>
          </a:xfrm>
          <a:prstGeom prst="leftArrowCallout">
            <a:avLst>
              <a:gd name="adj1" fmla="val 25000"/>
              <a:gd name="adj2" fmla="val 18055"/>
              <a:gd name="adj3" fmla="val 16318"/>
              <a:gd name="adj4" fmla="val 87657"/>
            </a:avLst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hu-HU" sz="1600" dirty="0" smtClean="0">
                <a:solidFill>
                  <a:schemeClr val="tx1"/>
                </a:solidFill>
              </a:rPr>
              <a:t>Hungary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endParaRPr lang="hu-HU" sz="1100" dirty="0" smtClean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Regulation</a:t>
            </a:r>
            <a:r>
              <a:rPr lang="hu-HU" sz="1100" dirty="0" smtClean="0">
                <a:solidFill>
                  <a:schemeClr val="tx1"/>
                </a:solidFill>
              </a:rPr>
              <a:t> No </a:t>
            </a:r>
            <a:r>
              <a:rPr lang="en-US" sz="1100" dirty="0" smtClean="0">
                <a:solidFill>
                  <a:schemeClr val="tx1"/>
                </a:solidFill>
              </a:rPr>
              <a:t>39/2020.</a:t>
            </a:r>
            <a:endParaRPr lang="hu-HU" sz="1100" dirty="0" smtClean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smtClean="0">
                <a:solidFill>
                  <a:schemeClr val="tx1"/>
                </a:solidFill>
              </a:rPr>
              <a:t>of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CEO of MÁV</a:t>
            </a: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from</a:t>
            </a:r>
            <a:r>
              <a:rPr lang="hu-HU" sz="1100" dirty="0" smtClean="0">
                <a:solidFill>
                  <a:schemeClr val="tx1"/>
                </a:solidFill>
              </a:rPr>
              <a:t> 23 </a:t>
            </a:r>
            <a:r>
              <a:rPr lang="hu-HU" sz="1100" dirty="0" err="1" smtClean="0">
                <a:solidFill>
                  <a:schemeClr val="tx1"/>
                </a:solidFill>
              </a:rPr>
              <a:t>February</a:t>
            </a:r>
            <a:r>
              <a:rPr lang="hu-HU" sz="1100" dirty="0" smtClean="0">
                <a:solidFill>
                  <a:schemeClr val="tx1"/>
                </a:solidFill>
              </a:rPr>
              <a:t> 2020</a:t>
            </a:r>
          </a:p>
          <a:p>
            <a:pPr>
              <a:lnSpc>
                <a:spcPct val="89000"/>
              </a:lnSpc>
            </a:pPr>
            <a:r>
              <a:rPr lang="hu-HU" sz="1100" dirty="0" smtClean="0">
                <a:solidFill>
                  <a:schemeClr val="tx1"/>
                </a:solidFill>
              </a:rPr>
              <a:t>(</a:t>
            </a:r>
            <a:r>
              <a:rPr lang="hu-HU" sz="1100" dirty="0" err="1" smtClean="0">
                <a:solidFill>
                  <a:schemeClr val="tx1"/>
                </a:solidFill>
              </a:rPr>
              <a:t>applicable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from</a:t>
            </a:r>
            <a:r>
              <a:rPr lang="hu-HU" sz="1100" dirty="0" smtClean="0">
                <a:solidFill>
                  <a:schemeClr val="tx1"/>
                </a:solidFill>
              </a:rPr>
              <a:t> 1 August 2020)</a:t>
            </a:r>
          </a:p>
          <a:p>
            <a:pPr>
              <a:lnSpc>
                <a:spcPct val="89000"/>
              </a:lnSpc>
            </a:pPr>
            <a:endParaRPr lang="hu-HU" sz="11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Repealing</a:t>
            </a:r>
            <a:r>
              <a:rPr lang="hu-HU" sz="1100" dirty="0" smtClean="0">
                <a:solidFill>
                  <a:schemeClr val="tx1"/>
                </a:solidFill>
              </a:rPr>
              <a:t> Appendix No 13 of </a:t>
            </a:r>
            <a:r>
              <a:rPr lang="hu-HU" sz="1100" dirty="0" err="1" smtClean="0">
                <a:solidFill>
                  <a:schemeClr val="tx1"/>
                </a:solidFill>
              </a:rPr>
              <a:t>Regulation</a:t>
            </a:r>
            <a:r>
              <a:rPr lang="hu-HU" sz="1100" dirty="0" smtClean="0">
                <a:solidFill>
                  <a:schemeClr val="tx1"/>
                </a:solidFill>
              </a:rPr>
              <a:t> F.2</a:t>
            </a:r>
          </a:p>
          <a:p>
            <a:pPr>
              <a:lnSpc>
                <a:spcPct val="89000"/>
              </a:lnSpc>
            </a:pPr>
            <a:endParaRPr lang="hu-HU" sz="11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Thereby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reverting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to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provisions</a:t>
            </a:r>
            <a:r>
              <a:rPr lang="hu-HU" sz="1100" dirty="0" smtClean="0">
                <a:solidFill>
                  <a:schemeClr val="tx1"/>
                </a:solidFill>
              </a:rPr>
              <a:t> of RID, </a:t>
            </a:r>
            <a:r>
              <a:rPr lang="hu-HU" sz="1100" dirty="0" err="1" smtClean="0">
                <a:solidFill>
                  <a:schemeClr val="tx1"/>
                </a:solidFill>
              </a:rPr>
              <a:t>as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regards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usage</a:t>
            </a:r>
            <a:r>
              <a:rPr lang="hu-HU" sz="1100" dirty="0" smtClean="0">
                <a:solidFill>
                  <a:schemeClr val="tx1"/>
                </a:solidFill>
              </a:rPr>
              <a:t> of </a:t>
            </a:r>
            <a:r>
              <a:rPr lang="hu-HU" sz="1100" dirty="0" err="1" smtClean="0">
                <a:solidFill>
                  <a:schemeClr val="tx1"/>
                </a:solidFill>
              </a:rPr>
              <a:t>buffer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wagons</a:t>
            </a:r>
            <a:endParaRPr lang="hu-HU" sz="1100" dirty="0" smtClean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smtClean="0">
                <a:solidFill>
                  <a:schemeClr val="tx1"/>
                </a:solidFill>
              </a:rPr>
              <a:t>(</a:t>
            </a:r>
            <a:r>
              <a:rPr lang="hu-HU" sz="1100" dirty="0" err="1" smtClean="0">
                <a:solidFill>
                  <a:schemeClr val="tx1"/>
                </a:solidFill>
              </a:rPr>
              <a:t>eradicating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national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rule</a:t>
            </a:r>
            <a:r>
              <a:rPr lang="hu-HU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Left Arrow Callout 55"/>
          <p:cNvSpPr/>
          <p:nvPr/>
        </p:nvSpPr>
        <p:spPr>
          <a:xfrm flipH="1">
            <a:off x="611559" y="1381231"/>
            <a:ext cx="2671989" cy="2547364"/>
          </a:xfrm>
          <a:prstGeom prst="leftArrowCallout">
            <a:avLst>
              <a:gd name="adj1" fmla="val 25000"/>
              <a:gd name="adj2" fmla="val 18055"/>
              <a:gd name="adj3" fmla="val 16318"/>
              <a:gd name="adj4" fmla="val 87657"/>
            </a:avLst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hu-HU" sz="1600" dirty="0" err="1" smtClean="0">
                <a:solidFill>
                  <a:schemeClr val="tx1"/>
                </a:solidFill>
              </a:rPr>
              <a:t>Romania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endParaRPr lang="hu-HU" sz="1100" dirty="0" smtClean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Regulation</a:t>
            </a:r>
            <a:r>
              <a:rPr lang="hu-HU" sz="1100" dirty="0" smtClean="0">
                <a:solidFill>
                  <a:schemeClr val="tx1"/>
                </a:solidFill>
              </a:rPr>
              <a:t> No 1908</a:t>
            </a:r>
          </a:p>
          <a:p>
            <a:pPr>
              <a:lnSpc>
                <a:spcPct val="89000"/>
              </a:lnSpc>
            </a:pPr>
            <a:r>
              <a:rPr lang="hu-HU" sz="1100" dirty="0" smtClean="0">
                <a:solidFill>
                  <a:schemeClr val="tx1"/>
                </a:solidFill>
              </a:rPr>
              <a:t>of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Minister</a:t>
            </a:r>
            <a:r>
              <a:rPr lang="hu-HU" sz="1100" dirty="0" smtClean="0">
                <a:solidFill>
                  <a:schemeClr val="tx1"/>
                </a:solidFill>
              </a:rPr>
              <a:t> of </a:t>
            </a:r>
            <a:r>
              <a:rPr lang="hu-HU" sz="1100" dirty="0" err="1" smtClean="0">
                <a:solidFill>
                  <a:schemeClr val="tx1"/>
                </a:solidFill>
              </a:rPr>
              <a:t>Transport</a:t>
            </a:r>
            <a:r>
              <a:rPr lang="hu-HU" sz="1100" dirty="0" smtClean="0">
                <a:solidFill>
                  <a:schemeClr val="tx1"/>
                </a:solidFill>
              </a:rPr>
              <a:t>, </a:t>
            </a:r>
            <a:r>
              <a:rPr lang="hu-HU" sz="1100" dirty="0" err="1" smtClean="0">
                <a:solidFill>
                  <a:schemeClr val="tx1"/>
                </a:solidFill>
              </a:rPr>
              <a:t>Infrastructure</a:t>
            </a:r>
            <a:r>
              <a:rPr lang="hu-HU" sz="1100" dirty="0" smtClean="0">
                <a:solidFill>
                  <a:schemeClr val="tx1"/>
                </a:solidFill>
              </a:rPr>
              <a:t> and </a:t>
            </a:r>
            <a:r>
              <a:rPr lang="hu-HU" sz="1100" dirty="0" err="1" smtClean="0">
                <a:solidFill>
                  <a:schemeClr val="tx1"/>
                </a:solidFill>
              </a:rPr>
              <a:t>Communication</a:t>
            </a:r>
            <a:endParaRPr lang="hu-HU" sz="1100" dirty="0" smtClean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From</a:t>
            </a:r>
            <a:r>
              <a:rPr lang="hu-HU" sz="1100" dirty="0" smtClean="0">
                <a:solidFill>
                  <a:schemeClr val="tx1"/>
                </a:solidFill>
              </a:rPr>
              <a:t> 21 </a:t>
            </a:r>
            <a:r>
              <a:rPr lang="hu-HU" sz="1100" dirty="0" err="1" smtClean="0">
                <a:solidFill>
                  <a:schemeClr val="tx1"/>
                </a:solidFill>
              </a:rPr>
              <a:t>October</a:t>
            </a:r>
            <a:r>
              <a:rPr lang="hu-HU" sz="1100" dirty="0" smtClean="0">
                <a:solidFill>
                  <a:schemeClr val="tx1"/>
                </a:solidFill>
              </a:rPr>
              <a:t> 2020</a:t>
            </a:r>
          </a:p>
          <a:p>
            <a:pPr>
              <a:lnSpc>
                <a:spcPct val="89000"/>
              </a:lnSpc>
            </a:pPr>
            <a:endParaRPr lang="hu-HU" sz="11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r>
              <a:rPr lang="hu-HU" sz="1100" dirty="0" err="1" smtClean="0">
                <a:solidFill>
                  <a:schemeClr val="tx1"/>
                </a:solidFill>
              </a:rPr>
              <a:t>Seeking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to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simplify</a:t>
            </a:r>
            <a:r>
              <a:rPr lang="hu-HU" sz="1100" dirty="0" smtClean="0">
                <a:solidFill>
                  <a:schemeClr val="tx1"/>
                </a:solidFill>
              </a:rPr>
              <a:t> and </a:t>
            </a:r>
            <a:r>
              <a:rPr lang="hu-HU" sz="1100" dirty="0" err="1" smtClean="0">
                <a:solidFill>
                  <a:schemeClr val="tx1"/>
                </a:solidFill>
              </a:rPr>
              <a:t>facilitate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the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application</a:t>
            </a:r>
            <a:r>
              <a:rPr lang="hu-HU" sz="1100" dirty="0" smtClean="0">
                <a:solidFill>
                  <a:schemeClr val="tx1"/>
                </a:solidFill>
              </a:rPr>
              <a:t> of </a:t>
            </a:r>
            <a:r>
              <a:rPr lang="hu-HU" sz="1100" dirty="0" err="1" smtClean="0">
                <a:solidFill>
                  <a:schemeClr val="tx1"/>
                </a:solidFill>
              </a:rPr>
              <a:t>UIC’s</a:t>
            </a:r>
            <a:r>
              <a:rPr lang="hu-HU" sz="1100" dirty="0" smtClean="0">
                <a:solidFill>
                  <a:schemeClr val="tx1"/>
                </a:solidFill>
              </a:rPr>
              <a:t> ATTI </a:t>
            </a:r>
            <a:r>
              <a:rPr lang="hu-HU" sz="1100" dirty="0" err="1" smtClean="0">
                <a:solidFill>
                  <a:schemeClr val="tx1"/>
                </a:solidFill>
              </a:rPr>
              <a:t>convention</a:t>
            </a:r>
            <a:r>
              <a:rPr lang="hu-HU" sz="1100" dirty="0" smtClean="0">
                <a:solidFill>
                  <a:schemeClr val="tx1"/>
                </a:solidFill>
              </a:rPr>
              <a:t>, </a:t>
            </a:r>
            <a:r>
              <a:rPr lang="hu-HU" sz="1100" dirty="0" err="1" smtClean="0">
                <a:solidFill>
                  <a:schemeClr val="tx1"/>
                </a:solidFill>
              </a:rPr>
              <a:t>established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detailed</a:t>
            </a:r>
            <a:r>
              <a:rPr lang="hu-HU" sz="1100" dirty="0" smtClean="0">
                <a:solidFill>
                  <a:schemeClr val="tx1"/>
                </a:solidFill>
              </a:rPr>
              <a:t> </a:t>
            </a:r>
            <a:r>
              <a:rPr lang="hu-HU" sz="1100" dirty="0" err="1" smtClean="0">
                <a:solidFill>
                  <a:schemeClr val="tx1"/>
                </a:solidFill>
              </a:rPr>
              <a:t>rules</a:t>
            </a:r>
            <a:r>
              <a:rPr lang="hu-HU" sz="11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9000"/>
              </a:lnSpc>
            </a:pPr>
            <a:endParaRPr lang="hu-HU" sz="1100" dirty="0">
              <a:solidFill>
                <a:schemeClr val="tx1"/>
              </a:solidFill>
            </a:endParaRPr>
          </a:p>
          <a:p>
            <a:pPr>
              <a:lnSpc>
                <a:spcPct val="89000"/>
              </a:lnSpc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5" name="Kép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églalap 15"/>
          <p:cNvSpPr/>
          <p:nvPr/>
        </p:nvSpPr>
        <p:spPr>
          <a:xfrm>
            <a:off x="467544" y="950913"/>
            <a:ext cx="8784975" cy="3277021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1D8A39"/>
              </a:solidFill>
              <a:highlight>
                <a:srgbClr val="1D8A39"/>
              </a:highlight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611558" y="4444006"/>
            <a:ext cx="5040561" cy="43200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hu-HU" sz="1100" dirty="0" smtClean="0"/>
              <a:t>Agenda </a:t>
            </a:r>
            <a:r>
              <a:rPr lang="hu-HU" sz="1100" dirty="0" err="1" smtClean="0"/>
              <a:t>point</a:t>
            </a:r>
            <a:r>
              <a:rPr lang="hu-HU" sz="1100" dirty="0" smtClean="0"/>
              <a:t> No 2 </a:t>
            </a:r>
            <a:r>
              <a:rPr lang="hu-HU" sz="1100" dirty="0" err="1" smtClean="0"/>
              <a:t>at</a:t>
            </a:r>
            <a:r>
              <a:rPr lang="hu-HU" sz="1100" dirty="0" smtClean="0"/>
              <a:t> </a:t>
            </a:r>
            <a:r>
              <a:rPr lang="hu-HU" sz="1100" dirty="0" err="1" smtClean="0"/>
              <a:t>the</a:t>
            </a:r>
            <a:r>
              <a:rPr lang="hu-HU" sz="1100" dirty="0" smtClean="0"/>
              <a:t> </a:t>
            </a:r>
            <a:r>
              <a:rPr lang="hu-HU" sz="1100" dirty="0" err="1" smtClean="0"/>
              <a:t>Issues</a:t>
            </a:r>
            <a:r>
              <a:rPr lang="hu-HU" sz="1100" dirty="0" smtClean="0"/>
              <a:t> Log </a:t>
            </a:r>
            <a:r>
              <a:rPr lang="hu-HU" sz="1100" dirty="0" err="1" smtClean="0"/>
              <a:t>Book</a:t>
            </a:r>
            <a:r>
              <a:rPr lang="hu-HU" sz="1100" dirty="0" smtClean="0"/>
              <a:t> </a:t>
            </a:r>
            <a:r>
              <a:rPr lang="hu-HU" sz="1100" dirty="0" err="1" smtClean="0"/>
              <a:t>plenary</a:t>
            </a:r>
            <a:r>
              <a:rPr lang="hu-HU" sz="1100" dirty="0" smtClean="0"/>
              <a:t> (24 </a:t>
            </a:r>
            <a:r>
              <a:rPr lang="hu-HU" sz="1100" dirty="0" err="1" smtClean="0"/>
              <a:t>March</a:t>
            </a:r>
            <a:r>
              <a:rPr lang="hu-HU" sz="1100" dirty="0" smtClean="0"/>
              <a:t> 2021)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7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8" y="338019"/>
            <a:ext cx="5760640" cy="22899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9552" y="-380578"/>
            <a:ext cx="5968408" cy="3096344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1" name="Oval 2"/>
          <p:cNvSpPr/>
          <p:nvPr/>
        </p:nvSpPr>
        <p:spPr>
          <a:xfrm>
            <a:off x="3193952" y="2940818"/>
            <a:ext cx="1935190" cy="19351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alpha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3"/>
          <p:cNvSpPr/>
          <p:nvPr/>
        </p:nvSpPr>
        <p:spPr>
          <a:xfrm>
            <a:off x="4572770" y="2940818"/>
            <a:ext cx="1935190" cy="1935188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"/>
          <p:cNvSpPr/>
          <p:nvPr/>
        </p:nvSpPr>
        <p:spPr>
          <a:xfrm>
            <a:off x="3331825" y="3156323"/>
            <a:ext cx="1485234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hu-HU" sz="1600" dirty="0" err="1" smtClean="0">
                <a:solidFill>
                  <a:srgbClr val="FFFFFF"/>
                </a:solidFill>
              </a:rPr>
              <a:t>Target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Rectangle 6"/>
          <p:cNvSpPr/>
          <p:nvPr/>
        </p:nvSpPr>
        <p:spPr>
          <a:xfrm>
            <a:off x="4968211" y="3156323"/>
            <a:ext cx="1495962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hu-HU" sz="1600" dirty="0" err="1" smtClean="0">
                <a:solidFill>
                  <a:srgbClr val="FFFFFF"/>
                </a:solidFill>
              </a:rPr>
              <a:t>Competition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Rectangle 8"/>
          <p:cNvSpPr/>
          <p:nvPr/>
        </p:nvSpPr>
        <p:spPr>
          <a:xfrm>
            <a:off x="726239" y="3147435"/>
            <a:ext cx="2286000" cy="152195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hu-HU" sz="1600" dirty="0" err="1" smtClean="0"/>
              <a:t>Clear</a:t>
            </a:r>
            <a:r>
              <a:rPr lang="hu-HU" sz="1600" dirty="0" smtClean="0"/>
              <a:t>, </a:t>
            </a:r>
            <a:r>
              <a:rPr lang="hu-HU" sz="1600" dirty="0" err="1" smtClean="0"/>
              <a:t>but</a:t>
            </a:r>
            <a:r>
              <a:rPr lang="hu-HU" sz="1600" dirty="0" smtClean="0"/>
              <a:t> </a:t>
            </a:r>
            <a:r>
              <a:rPr lang="hu-HU" sz="1600" dirty="0" err="1" smtClean="0"/>
              <a:t>ambitious</a:t>
            </a:r>
            <a:endParaRPr lang="hu-HU" sz="1600" dirty="0"/>
          </a:p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US" sz="1100" dirty="0" smtClean="0"/>
              <a:t>Rail </a:t>
            </a:r>
            <a:r>
              <a:rPr lang="en-US" sz="1100" dirty="0"/>
              <a:t>freight traffic will </a:t>
            </a:r>
            <a:r>
              <a:rPr lang="en-US" sz="1100" dirty="0" smtClean="0"/>
              <a:t>increase</a:t>
            </a:r>
            <a:r>
              <a:rPr lang="hu-HU" sz="1100" dirty="0" smtClean="0"/>
              <a:t/>
            </a:r>
            <a:br>
              <a:rPr lang="hu-HU" sz="1100" dirty="0" smtClean="0"/>
            </a:br>
            <a:r>
              <a:rPr lang="en-US" sz="1100" dirty="0" smtClean="0"/>
              <a:t>by </a:t>
            </a:r>
            <a:r>
              <a:rPr lang="en-US" sz="1100" dirty="0"/>
              <a:t>50% by </a:t>
            </a:r>
            <a:r>
              <a:rPr lang="en-US" sz="1100" dirty="0" smtClean="0"/>
              <a:t>2030</a:t>
            </a:r>
            <a:r>
              <a:rPr lang="hu-HU" sz="1100" dirty="0" smtClean="0"/>
              <a:t/>
            </a:r>
            <a:br>
              <a:rPr lang="hu-HU" sz="1100" dirty="0" smtClean="0"/>
            </a:br>
            <a:r>
              <a:rPr lang="en-US" sz="1100" dirty="0" smtClean="0"/>
              <a:t>and </a:t>
            </a:r>
            <a:r>
              <a:rPr lang="en-US" sz="1100" dirty="0"/>
              <a:t>double by </a:t>
            </a:r>
            <a:r>
              <a:rPr lang="en-US" sz="1100" dirty="0" smtClean="0"/>
              <a:t>2050</a:t>
            </a:r>
            <a:endParaRPr lang="hu-HU" sz="1100" dirty="0" smtClean="0"/>
          </a:p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hu-HU" sz="1100" dirty="0" err="1" smtClean="0"/>
              <a:t>Basis</a:t>
            </a:r>
            <a:r>
              <a:rPr lang="hu-HU" sz="1100" dirty="0" smtClean="0"/>
              <a:t> is </a:t>
            </a:r>
            <a:r>
              <a:rPr lang="hu-HU" sz="1100" dirty="0" err="1" smtClean="0"/>
              <a:t>the</a:t>
            </a:r>
            <a:r>
              <a:rPr lang="hu-HU" sz="1100" dirty="0" smtClean="0"/>
              <a:t> </a:t>
            </a:r>
            <a:r>
              <a:rPr lang="hu-HU" sz="1100" dirty="0" err="1" smtClean="0"/>
              <a:t>traffic</a:t>
            </a:r>
            <a:r>
              <a:rPr lang="hu-HU" sz="1100" dirty="0" smtClean="0"/>
              <a:t> </a:t>
            </a:r>
            <a:r>
              <a:rPr lang="hu-HU" sz="1100" dirty="0" err="1" smtClean="0"/>
              <a:t>level</a:t>
            </a:r>
            <a:r>
              <a:rPr lang="hu-HU" sz="1100" dirty="0" smtClean="0"/>
              <a:t> of 2015</a:t>
            </a:r>
          </a:p>
          <a:p>
            <a:pPr algn="r">
              <a:lnSpc>
                <a:spcPct val="95000"/>
              </a:lnSpc>
              <a:spcBef>
                <a:spcPts val="600"/>
              </a:spcBef>
            </a:pPr>
            <a:r>
              <a:rPr lang="en-US" sz="1100" dirty="0"/>
              <a:t>By </a:t>
            </a:r>
            <a:r>
              <a:rPr lang="en-US" sz="1100" dirty="0" smtClean="0"/>
              <a:t>2030,</a:t>
            </a:r>
            <a:r>
              <a:rPr lang="hu-HU" sz="1100" dirty="0" smtClean="0"/>
              <a:t/>
            </a:r>
            <a:br>
              <a:rPr lang="hu-HU" sz="1100" dirty="0" smtClean="0"/>
            </a:br>
            <a:r>
              <a:rPr lang="en-US" sz="1100" dirty="0" smtClean="0"/>
              <a:t>freight </a:t>
            </a:r>
            <a:r>
              <a:rPr lang="en-US" sz="1100" dirty="0"/>
              <a:t>transport will be paperless</a:t>
            </a:r>
          </a:p>
        </p:txBody>
      </p:sp>
      <p:sp>
        <p:nvSpPr>
          <p:cNvPr id="56" name="Rectangle 9"/>
          <p:cNvSpPr/>
          <p:nvPr/>
        </p:nvSpPr>
        <p:spPr>
          <a:xfrm>
            <a:off x="6750496" y="1779662"/>
            <a:ext cx="2286000" cy="312316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hu-HU" sz="1600" dirty="0" err="1" smtClean="0"/>
              <a:t>Opportunities</a:t>
            </a:r>
            <a:r>
              <a:rPr lang="hu-HU" sz="1600" dirty="0" smtClean="0"/>
              <a:t> &amp; </a:t>
            </a:r>
            <a:r>
              <a:rPr lang="hu-HU" sz="1600" dirty="0" err="1" smtClean="0"/>
              <a:t>threats</a:t>
            </a:r>
            <a:endParaRPr lang="en-US" sz="16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100" dirty="0" smtClean="0"/>
              <a:t>All </a:t>
            </a:r>
            <a:r>
              <a:rPr lang="en-US" sz="1100" dirty="0"/>
              <a:t>external costs of transport within the EU will be covered by the transport users at the latest by 2050.</a:t>
            </a:r>
            <a:endParaRPr lang="hu-HU" sz="1100" dirty="0" smtClean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100" dirty="0" smtClean="0"/>
              <a:t>By </a:t>
            </a:r>
            <a:r>
              <a:rPr lang="en-US" sz="1100" dirty="0"/>
              <a:t>2030, there will be at least </a:t>
            </a:r>
            <a:r>
              <a:rPr lang="en-US" sz="1100" dirty="0" smtClean="0"/>
              <a:t>80 </a:t>
            </a:r>
            <a:r>
              <a:rPr lang="en-US" sz="1100" dirty="0"/>
              <a:t>000 zero-emission lorries in </a:t>
            </a:r>
            <a:r>
              <a:rPr lang="en-US" sz="1100" dirty="0" smtClean="0"/>
              <a:t>operation</a:t>
            </a:r>
            <a:r>
              <a:rPr lang="hu-HU" sz="1100" dirty="0"/>
              <a:t>.</a:t>
            </a:r>
            <a:endParaRPr lang="en-US" sz="11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100" dirty="0"/>
              <a:t>By 2050, nearly all cars, vans, buses as well as new heavy-duty vehicles will be zero-emission</a:t>
            </a:r>
            <a:r>
              <a:rPr lang="en-US" sz="1100" dirty="0" smtClean="0"/>
              <a:t>.</a:t>
            </a:r>
            <a:endParaRPr lang="hu-HU" sz="1100" dirty="0" smtClean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100" dirty="0"/>
              <a:t>By 2030, automated mobility will be deployed on large scale</a:t>
            </a:r>
            <a:r>
              <a:rPr lang="en-US" sz="1100" dirty="0" smtClean="0"/>
              <a:t>.</a:t>
            </a:r>
            <a:endParaRPr lang="hu-HU" sz="1100" dirty="0" smtClean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100" dirty="0"/>
              <a:t>Scheduled collective travel under 500 km should be carbon-neutral by 2030 within the EU.</a:t>
            </a:r>
          </a:p>
        </p:txBody>
      </p:sp>
      <p:sp>
        <p:nvSpPr>
          <p:cNvPr id="57" name="Oval 12"/>
          <p:cNvSpPr/>
          <p:nvPr/>
        </p:nvSpPr>
        <p:spPr>
          <a:xfrm>
            <a:off x="4753274" y="3836404"/>
            <a:ext cx="144016" cy="144016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5"/>
          <p:cNvGrpSpPr/>
          <p:nvPr/>
        </p:nvGrpSpPr>
        <p:grpSpPr>
          <a:xfrm>
            <a:off x="3842170" y="3549106"/>
            <a:ext cx="490514" cy="798580"/>
            <a:chOff x="2832100" y="2760663"/>
            <a:chExt cx="260350" cy="423863"/>
          </a:xfrm>
        </p:grpSpPr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2898775" y="3095625"/>
              <a:ext cx="123825" cy="38100"/>
            </a:xfrm>
            <a:custGeom>
              <a:avLst/>
              <a:gdLst>
                <a:gd name="T0" fmla="*/ 62 w 73"/>
                <a:gd name="T1" fmla="*/ 22 h 22"/>
                <a:gd name="T2" fmla="*/ 12 w 73"/>
                <a:gd name="T3" fmla="*/ 22 h 22"/>
                <a:gd name="T4" fmla="*/ 0 w 73"/>
                <a:gd name="T5" fmla="*/ 11 h 22"/>
                <a:gd name="T6" fmla="*/ 12 w 73"/>
                <a:gd name="T7" fmla="*/ 0 h 22"/>
                <a:gd name="T8" fmla="*/ 62 w 73"/>
                <a:gd name="T9" fmla="*/ 0 h 22"/>
                <a:gd name="T10" fmla="*/ 73 w 73"/>
                <a:gd name="T11" fmla="*/ 11 h 22"/>
                <a:gd name="T12" fmla="*/ 62 w 73"/>
                <a:gd name="T13" fmla="*/ 22 h 22"/>
                <a:gd name="T14" fmla="*/ 12 w 73"/>
                <a:gd name="T15" fmla="*/ 5 h 22"/>
                <a:gd name="T16" fmla="*/ 5 w 73"/>
                <a:gd name="T17" fmla="*/ 11 h 22"/>
                <a:gd name="T18" fmla="*/ 12 w 73"/>
                <a:gd name="T19" fmla="*/ 18 h 22"/>
                <a:gd name="T20" fmla="*/ 62 w 73"/>
                <a:gd name="T21" fmla="*/ 18 h 22"/>
                <a:gd name="T22" fmla="*/ 69 w 73"/>
                <a:gd name="T23" fmla="*/ 11 h 22"/>
                <a:gd name="T24" fmla="*/ 62 w 73"/>
                <a:gd name="T25" fmla="*/ 5 h 22"/>
                <a:gd name="T26" fmla="*/ 12 w 73"/>
                <a:gd name="T2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0" y="17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  <a:moveTo>
                    <a:pt x="12" y="5"/>
                  </a:moveTo>
                  <a:cubicBezTo>
                    <a:pt x="8" y="5"/>
                    <a:pt x="5" y="7"/>
                    <a:pt x="5" y="11"/>
                  </a:cubicBezTo>
                  <a:cubicBezTo>
                    <a:pt x="5" y="15"/>
                    <a:pt x="8" y="18"/>
                    <a:pt x="1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6" y="18"/>
                    <a:pt x="69" y="15"/>
                    <a:pt x="69" y="11"/>
                  </a:cubicBezTo>
                  <a:cubicBezTo>
                    <a:pt x="69" y="7"/>
                    <a:pt x="66" y="5"/>
                    <a:pt x="62" y="5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 noEditPoints="1"/>
            </p:cNvSpPr>
            <p:nvPr/>
          </p:nvSpPr>
          <p:spPr bwMode="auto">
            <a:xfrm>
              <a:off x="2898775" y="3127375"/>
              <a:ext cx="123825" cy="36513"/>
            </a:xfrm>
            <a:custGeom>
              <a:avLst/>
              <a:gdLst>
                <a:gd name="T0" fmla="*/ 62 w 73"/>
                <a:gd name="T1" fmla="*/ 22 h 22"/>
                <a:gd name="T2" fmla="*/ 12 w 73"/>
                <a:gd name="T3" fmla="*/ 22 h 22"/>
                <a:gd name="T4" fmla="*/ 0 w 73"/>
                <a:gd name="T5" fmla="*/ 11 h 22"/>
                <a:gd name="T6" fmla="*/ 12 w 73"/>
                <a:gd name="T7" fmla="*/ 0 h 22"/>
                <a:gd name="T8" fmla="*/ 62 w 73"/>
                <a:gd name="T9" fmla="*/ 0 h 22"/>
                <a:gd name="T10" fmla="*/ 73 w 73"/>
                <a:gd name="T11" fmla="*/ 11 h 22"/>
                <a:gd name="T12" fmla="*/ 62 w 73"/>
                <a:gd name="T13" fmla="*/ 22 h 22"/>
                <a:gd name="T14" fmla="*/ 12 w 73"/>
                <a:gd name="T15" fmla="*/ 4 h 22"/>
                <a:gd name="T16" fmla="*/ 5 w 73"/>
                <a:gd name="T17" fmla="*/ 11 h 22"/>
                <a:gd name="T18" fmla="*/ 12 w 73"/>
                <a:gd name="T19" fmla="*/ 18 h 22"/>
                <a:gd name="T20" fmla="*/ 62 w 73"/>
                <a:gd name="T21" fmla="*/ 18 h 22"/>
                <a:gd name="T22" fmla="*/ 69 w 73"/>
                <a:gd name="T23" fmla="*/ 11 h 22"/>
                <a:gd name="T24" fmla="*/ 62 w 73"/>
                <a:gd name="T25" fmla="*/ 4 h 22"/>
                <a:gd name="T26" fmla="*/ 12 w 73"/>
                <a:gd name="T2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0" y="17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  <a:moveTo>
                    <a:pt x="12" y="4"/>
                  </a:moveTo>
                  <a:cubicBezTo>
                    <a:pt x="8" y="4"/>
                    <a:pt x="5" y="7"/>
                    <a:pt x="5" y="11"/>
                  </a:cubicBezTo>
                  <a:cubicBezTo>
                    <a:pt x="5" y="15"/>
                    <a:pt x="8" y="18"/>
                    <a:pt x="1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6" y="18"/>
                    <a:pt x="69" y="15"/>
                    <a:pt x="69" y="11"/>
                  </a:cubicBezTo>
                  <a:cubicBezTo>
                    <a:pt x="69" y="7"/>
                    <a:pt x="66" y="4"/>
                    <a:pt x="62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2921000" y="3157538"/>
              <a:ext cx="80963" cy="26988"/>
            </a:xfrm>
            <a:custGeom>
              <a:avLst/>
              <a:gdLst>
                <a:gd name="T0" fmla="*/ 24 w 48"/>
                <a:gd name="T1" fmla="*/ 16 h 16"/>
                <a:gd name="T2" fmla="*/ 0 w 48"/>
                <a:gd name="T3" fmla="*/ 2 h 16"/>
                <a:gd name="T4" fmla="*/ 2 w 48"/>
                <a:gd name="T5" fmla="*/ 0 h 16"/>
                <a:gd name="T6" fmla="*/ 4 w 48"/>
                <a:gd name="T7" fmla="*/ 2 h 16"/>
                <a:gd name="T8" fmla="*/ 24 w 48"/>
                <a:gd name="T9" fmla="*/ 11 h 16"/>
                <a:gd name="T10" fmla="*/ 43 w 48"/>
                <a:gd name="T11" fmla="*/ 2 h 16"/>
                <a:gd name="T12" fmla="*/ 46 w 48"/>
                <a:gd name="T13" fmla="*/ 0 h 16"/>
                <a:gd name="T14" fmla="*/ 48 w 48"/>
                <a:gd name="T15" fmla="*/ 2 h 16"/>
                <a:gd name="T16" fmla="*/ 24 w 4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">
                  <a:moveTo>
                    <a:pt x="24" y="16"/>
                  </a:moveTo>
                  <a:cubicBezTo>
                    <a:pt x="10" y="16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12" y="11"/>
                    <a:pt x="24" y="11"/>
                  </a:cubicBezTo>
                  <a:cubicBezTo>
                    <a:pt x="35" y="11"/>
                    <a:pt x="43" y="6"/>
                    <a:pt x="43" y="2"/>
                  </a:cubicBezTo>
                  <a:cubicBezTo>
                    <a:pt x="43" y="1"/>
                    <a:pt x="44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10"/>
                    <a:pt x="37" y="16"/>
                    <a:pt x="2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2832100" y="2760663"/>
              <a:ext cx="260350" cy="314325"/>
            </a:xfrm>
            <a:custGeom>
              <a:avLst/>
              <a:gdLst>
                <a:gd name="T0" fmla="*/ 101 w 154"/>
                <a:gd name="T1" fmla="*/ 185 h 185"/>
                <a:gd name="T2" fmla="*/ 53 w 154"/>
                <a:gd name="T3" fmla="*/ 185 h 185"/>
                <a:gd name="T4" fmla="*/ 32 w 154"/>
                <a:gd name="T5" fmla="*/ 164 h 185"/>
                <a:gd name="T6" fmla="*/ 32 w 154"/>
                <a:gd name="T7" fmla="*/ 149 h 185"/>
                <a:gd name="T8" fmla="*/ 22 w 154"/>
                <a:gd name="T9" fmla="*/ 130 h 185"/>
                <a:gd name="T10" fmla="*/ 0 w 154"/>
                <a:gd name="T11" fmla="*/ 77 h 185"/>
                <a:gd name="T12" fmla="*/ 77 w 154"/>
                <a:gd name="T13" fmla="*/ 0 h 185"/>
                <a:gd name="T14" fmla="*/ 154 w 154"/>
                <a:gd name="T15" fmla="*/ 77 h 185"/>
                <a:gd name="T16" fmla="*/ 132 w 154"/>
                <a:gd name="T17" fmla="*/ 130 h 185"/>
                <a:gd name="T18" fmla="*/ 122 w 154"/>
                <a:gd name="T19" fmla="*/ 149 h 185"/>
                <a:gd name="T20" fmla="*/ 122 w 154"/>
                <a:gd name="T21" fmla="*/ 164 h 185"/>
                <a:gd name="T22" fmla="*/ 101 w 154"/>
                <a:gd name="T23" fmla="*/ 185 h 185"/>
                <a:gd name="T24" fmla="*/ 77 w 154"/>
                <a:gd name="T25" fmla="*/ 5 h 185"/>
                <a:gd name="T26" fmla="*/ 5 w 154"/>
                <a:gd name="T27" fmla="*/ 77 h 185"/>
                <a:gd name="T28" fmla="*/ 25 w 154"/>
                <a:gd name="T29" fmla="*/ 127 h 185"/>
                <a:gd name="T30" fmla="*/ 36 w 154"/>
                <a:gd name="T31" fmla="*/ 149 h 185"/>
                <a:gd name="T32" fmla="*/ 36 w 154"/>
                <a:gd name="T33" fmla="*/ 164 h 185"/>
                <a:gd name="T34" fmla="*/ 53 w 154"/>
                <a:gd name="T35" fmla="*/ 180 h 185"/>
                <a:gd name="T36" fmla="*/ 101 w 154"/>
                <a:gd name="T37" fmla="*/ 180 h 185"/>
                <a:gd name="T38" fmla="*/ 117 w 154"/>
                <a:gd name="T39" fmla="*/ 164 h 185"/>
                <a:gd name="T40" fmla="*/ 117 w 154"/>
                <a:gd name="T41" fmla="*/ 149 h 185"/>
                <a:gd name="T42" fmla="*/ 129 w 154"/>
                <a:gd name="T43" fmla="*/ 127 h 185"/>
                <a:gd name="T44" fmla="*/ 149 w 154"/>
                <a:gd name="T45" fmla="*/ 77 h 185"/>
                <a:gd name="T46" fmla="*/ 77 w 154"/>
                <a:gd name="T47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85">
                  <a:moveTo>
                    <a:pt x="101" y="185"/>
                  </a:moveTo>
                  <a:cubicBezTo>
                    <a:pt x="53" y="185"/>
                    <a:pt x="53" y="185"/>
                    <a:pt x="53" y="185"/>
                  </a:cubicBezTo>
                  <a:cubicBezTo>
                    <a:pt x="41" y="185"/>
                    <a:pt x="32" y="175"/>
                    <a:pt x="32" y="164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141"/>
                    <a:pt x="28" y="137"/>
                    <a:pt x="22" y="130"/>
                  </a:cubicBezTo>
                  <a:cubicBezTo>
                    <a:pt x="8" y="117"/>
                    <a:pt x="0" y="97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97"/>
                    <a:pt x="146" y="117"/>
                    <a:pt x="132" y="130"/>
                  </a:cubicBezTo>
                  <a:cubicBezTo>
                    <a:pt x="125" y="137"/>
                    <a:pt x="122" y="141"/>
                    <a:pt x="122" y="149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75"/>
                    <a:pt x="113" y="185"/>
                    <a:pt x="101" y="185"/>
                  </a:cubicBezTo>
                  <a:close/>
                  <a:moveTo>
                    <a:pt x="77" y="5"/>
                  </a:moveTo>
                  <a:cubicBezTo>
                    <a:pt x="37" y="5"/>
                    <a:pt x="5" y="37"/>
                    <a:pt x="5" y="77"/>
                  </a:cubicBezTo>
                  <a:cubicBezTo>
                    <a:pt x="5" y="96"/>
                    <a:pt x="12" y="114"/>
                    <a:pt x="25" y="127"/>
                  </a:cubicBezTo>
                  <a:cubicBezTo>
                    <a:pt x="32" y="134"/>
                    <a:pt x="36" y="140"/>
                    <a:pt x="36" y="149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6" y="173"/>
                    <a:pt x="44" y="180"/>
                    <a:pt x="5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10" y="180"/>
                    <a:pt x="117" y="173"/>
                    <a:pt x="117" y="164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7" y="140"/>
                    <a:pt x="122" y="134"/>
                    <a:pt x="129" y="127"/>
                  </a:cubicBezTo>
                  <a:cubicBezTo>
                    <a:pt x="142" y="114"/>
                    <a:pt x="149" y="96"/>
                    <a:pt x="149" y="77"/>
                  </a:cubicBezTo>
                  <a:cubicBezTo>
                    <a:pt x="149" y="37"/>
                    <a:pt x="117" y="5"/>
                    <a:pt x="7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 noEditPoints="1"/>
            </p:cNvSpPr>
            <p:nvPr/>
          </p:nvSpPr>
          <p:spPr bwMode="auto">
            <a:xfrm>
              <a:off x="2898775" y="3065463"/>
              <a:ext cx="123825" cy="39688"/>
            </a:xfrm>
            <a:custGeom>
              <a:avLst/>
              <a:gdLst>
                <a:gd name="T0" fmla="*/ 62 w 73"/>
                <a:gd name="T1" fmla="*/ 23 h 23"/>
                <a:gd name="T2" fmla="*/ 12 w 73"/>
                <a:gd name="T3" fmla="*/ 23 h 23"/>
                <a:gd name="T4" fmla="*/ 0 w 73"/>
                <a:gd name="T5" fmla="*/ 11 h 23"/>
                <a:gd name="T6" fmla="*/ 12 w 73"/>
                <a:gd name="T7" fmla="*/ 0 h 23"/>
                <a:gd name="T8" fmla="*/ 62 w 73"/>
                <a:gd name="T9" fmla="*/ 0 h 23"/>
                <a:gd name="T10" fmla="*/ 73 w 73"/>
                <a:gd name="T11" fmla="*/ 11 h 23"/>
                <a:gd name="T12" fmla="*/ 62 w 73"/>
                <a:gd name="T13" fmla="*/ 23 h 23"/>
                <a:gd name="T14" fmla="*/ 12 w 73"/>
                <a:gd name="T15" fmla="*/ 5 h 23"/>
                <a:gd name="T16" fmla="*/ 5 w 73"/>
                <a:gd name="T17" fmla="*/ 11 h 23"/>
                <a:gd name="T18" fmla="*/ 12 w 73"/>
                <a:gd name="T19" fmla="*/ 18 h 23"/>
                <a:gd name="T20" fmla="*/ 62 w 73"/>
                <a:gd name="T21" fmla="*/ 18 h 23"/>
                <a:gd name="T22" fmla="*/ 69 w 73"/>
                <a:gd name="T23" fmla="*/ 11 h 23"/>
                <a:gd name="T24" fmla="*/ 62 w 73"/>
                <a:gd name="T25" fmla="*/ 5 h 23"/>
                <a:gd name="T26" fmla="*/ 12 w 73"/>
                <a:gd name="T2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3">
                  <a:moveTo>
                    <a:pt x="6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7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7"/>
                    <a:pt x="68" y="23"/>
                    <a:pt x="62" y="23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5"/>
                    <a:pt x="8" y="18"/>
                    <a:pt x="1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6" y="18"/>
                    <a:pt x="69" y="15"/>
                    <a:pt x="69" y="11"/>
                  </a:cubicBezTo>
                  <a:cubicBezTo>
                    <a:pt x="69" y="8"/>
                    <a:pt x="66" y="5"/>
                    <a:pt x="62" y="5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7" name="Straight Connector 43"/>
          <p:cNvCxnSpPr>
            <a:stCxn id="55" idx="3"/>
            <a:endCxn id="51" idx="2"/>
          </p:cNvCxnSpPr>
          <p:nvPr/>
        </p:nvCxnSpPr>
        <p:spPr>
          <a:xfrm flipV="1">
            <a:off x="3012239" y="3908412"/>
            <a:ext cx="181713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6"/>
          <p:cNvCxnSpPr>
            <a:stCxn id="56" idx="1"/>
            <a:endCxn id="52" idx="6"/>
          </p:cNvCxnSpPr>
          <p:nvPr/>
        </p:nvCxnSpPr>
        <p:spPr>
          <a:xfrm flipH="1">
            <a:off x="6507960" y="3341244"/>
            <a:ext cx="242536" cy="5671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20"/>
          <p:cNvSpPr>
            <a:spLocks noEditPoints="1"/>
          </p:cNvSpPr>
          <p:nvPr/>
        </p:nvSpPr>
        <p:spPr bwMode="auto">
          <a:xfrm>
            <a:off x="5369228" y="3564053"/>
            <a:ext cx="858956" cy="687921"/>
          </a:xfrm>
          <a:custGeom>
            <a:avLst/>
            <a:gdLst>
              <a:gd name="T0" fmla="*/ 461 w 782"/>
              <a:gd name="T1" fmla="*/ 81 h 570"/>
              <a:gd name="T2" fmla="*/ 450 w 782"/>
              <a:gd name="T3" fmla="*/ 76 h 570"/>
              <a:gd name="T4" fmla="*/ 43 w 782"/>
              <a:gd name="T5" fmla="*/ 177 h 570"/>
              <a:gd name="T6" fmla="*/ 38 w 782"/>
              <a:gd name="T7" fmla="*/ 179 h 570"/>
              <a:gd name="T8" fmla="*/ 36 w 782"/>
              <a:gd name="T9" fmla="*/ 205 h 570"/>
              <a:gd name="T10" fmla="*/ 36 w 782"/>
              <a:gd name="T11" fmla="*/ 343 h 570"/>
              <a:gd name="T12" fmla="*/ 38 w 782"/>
              <a:gd name="T13" fmla="*/ 365 h 570"/>
              <a:gd name="T14" fmla="*/ 43 w 782"/>
              <a:gd name="T15" fmla="*/ 367 h 570"/>
              <a:gd name="T16" fmla="*/ 157 w 782"/>
              <a:gd name="T17" fmla="*/ 566 h 570"/>
              <a:gd name="T18" fmla="*/ 256 w 782"/>
              <a:gd name="T19" fmla="*/ 570 h 570"/>
              <a:gd name="T20" fmla="*/ 271 w 782"/>
              <a:gd name="T21" fmla="*/ 525 h 570"/>
              <a:gd name="T22" fmla="*/ 227 w 782"/>
              <a:gd name="T23" fmla="*/ 476 h 570"/>
              <a:gd name="T24" fmla="*/ 221 w 782"/>
              <a:gd name="T25" fmla="*/ 409 h 570"/>
              <a:gd name="T26" fmla="*/ 188 w 782"/>
              <a:gd name="T27" fmla="*/ 367 h 570"/>
              <a:gd name="T28" fmla="*/ 192 w 782"/>
              <a:gd name="T29" fmla="*/ 367 h 570"/>
              <a:gd name="T30" fmla="*/ 454 w 782"/>
              <a:gd name="T31" fmla="*/ 470 h 570"/>
              <a:gd name="T32" fmla="*/ 461 w 782"/>
              <a:gd name="T33" fmla="*/ 463 h 570"/>
              <a:gd name="T34" fmla="*/ 498 w 782"/>
              <a:gd name="T35" fmla="*/ 274 h 570"/>
              <a:gd name="T36" fmla="*/ 14 w 782"/>
              <a:gd name="T37" fmla="*/ 274 h 570"/>
              <a:gd name="T38" fmla="*/ 36 w 782"/>
              <a:gd name="T39" fmla="*/ 328 h 570"/>
              <a:gd name="T40" fmla="*/ 197 w 782"/>
              <a:gd name="T41" fmla="*/ 402 h 570"/>
              <a:gd name="T42" fmla="*/ 211 w 782"/>
              <a:gd name="T43" fmla="*/ 446 h 570"/>
              <a:gd name="T44" fmla="*/ 237 w 782"/>
              <a:gd name="T45" fmla="*/ 507 h 570"/>
              <a:gd name="T46" fmla="*/ 260 w 782"/>
              <a:gd name="T47" fmla="*/ 551 h 570"/>
              <a:gd name="T48" fmla="*/ 168 w 782"/>
              <a:gd name="T49" fmla="*/ 556 h 570"/>
              <a:gd name="T50" fmla="*/ 172 w 782"/>
              <a:gd name="T51" fmla="*/ 367 h 570"/>
              <a:gd name="T52" fmla="*/ 447 w 782"/>
              <a:gd name="T53" fmla="*/ 447 h 570"/>
              <a:gd name="T54" fmla="*/ 50 w 782"/>
              <a:gd name="T55" fmla="*/ 353 h 570"/>
              <a:gd name="T56" fmla="*/ 192 w 782"/>
              <a:gd name="T57" fmla="*/ 191 h 570"/>
              <a:gd name="T58" fmla="*/ 447 w 782"/>
              <a:gd name="T59" fmla="*/ 97 h 570"/>
              <a:gd name="T60" fmla="*/ 461 w 782"/>
              <a:gd name="T61" fmla="*/ 328 h 570"/>
              <a:gd name="T62" fmla="*/ 484 w 782"/>
              <a:gd name="T63" fmla="*/ 274 h 570"/>
              <a:gd name="T64" fmla="*/ 624 w 782"/>
              <a:gd name="T65" fmla="*/ 277 h 570"/>
              <a:gd name="T66" fmla="*/ 564 w 782"/>
              <a:gd name="T67" fmla="*/ 417 h 570"/>
              <a:gd name="T68" fmla="*/ 559 w 782"/>
              <a:gd name="T69" fmla="*/ 405 h 570"/>
              <a:gd name="T70" fmla="*/ 560 w 782"/>
              <a:gd name="T71" fmla="*/ 148 h 570"/>
              <a:gd name="T72" fmla="*/ 570 w 782"/>
              <a:gd name="T73" fmla="*/ 139 h 570"/>
              <a:gd name="T74" fmla="*/ 703 w 782"/>
              <a:gd name="T75" fmla="*/ 277 h 570"/>
              <a:gd name="T76" fmla="*/ 617 w 782"/>
              <a:gd name="T77" fmla="*/ 485 h 570"/>
              <a:gd name="T78" fmla="*/ 612 w 782"/>
              <a:gd name="T79" fmla="*/ 474 h 570"/>
              <a:gd name="T80" fmla="*/ 613 w 782"/>
              <a:gd name="T81" fmla="*/ 80 h 570"/>
              <a:gd name="T82" fmla="*/ 623 w 782"/>
              <a:gd name="T83" fmla="*/ 71 h 570"/>
              <a:gd name="T84" fmla="*/ 782 w 782"/>
              <a:gd name="T85" fmla="*/ 277 h 570"/>
              <a:gd name="T86" fmla="*/ 669 w 782"/>
              <a:gd name="T87" fmla="*/ 554 h 570"/>
              <a:gd name="T88" fmla="*/ 664 w 782"/>
              <a:gd name="T89" fmla="*/ 542 h 570"/>
              <a:gd name="T90" fmla="*/ 665 w 782"/>
              <a:gd name="T91" fmla="*/ 12 h 570"/>
              <a:gd name="T92" fmla="*/ 676 w 782"/>
              <a:gd name="T93" fmla="*/ 3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82" h="570">
                <a:moveTo>
                  <a:pt x="461" y="205"/>
                </a:moveTo>
                <a:cubicBezTo>
                  <a:pt x="461" y="81"/>
                  <a:pt x="461" y="81"/>
                  <a:pt x="461" y="81"/>
                </a:cubicBezTo>
                <a:cubicBezTo>
                  <a:pt x="461" y="78"/>
                  <a:pt x="460" y="76"/>
                  <a:pt x="457" y="75"/>
                </a:cubicBezTo>
                <a:cubicBezTo>
                  <a:pt x="455" y="74"/>
                  <a:pt x="452" y="74"/>
                  <a:pt x="450" y="76"/>
                </a:cubicBezTo>
                <a:cubicBezTo>
                  <a:pt x="369" y="151"/>
                  <a:pt x="264" y="177"/>
                  <a:pt x="193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1" y="177"/>
                  <a:pt x="40" y="178"/>
                  <a:pt x="38" y="179"/>
                </a:cubicBezTo>
                <a:cubicBezTo>
                  <a:pt x="37" y="180"/>
                  <a:pt x="36" y="182"/>
                  <a:pt x="36" y="184"/>
                </a:cubicBezTo>
                <a:cubicBezTo>
                  <a:pt x="36" y="205"/>
                  <a:pt x="36" y="205"/>
                  <a:pt x="36" y="205"/>
                </a:cubicBezTo>
                <a:cubicBezTo>
                  <a:pt x="15" y="211"/>
                  <a:pt x="0" y="239"/>
                  <a:pt x="0" y="274"/>
                </a:cubicBezTo>
                <a:cubicBezTo>
                  <a:pt x="0" y="310"/>
                  <a:pt x="15" y="338"/>
                  <a:pt x="36" y="343"/>
                </a:cubicBezTo>
                <a:cubicBezTo>
                  <a:pt x="36" y="360"/>
                  <a:pt x="36" y="360"/>
                  <a:pt x="36" y="360"/>
                </a:cubicBezTo>
                <a:cubicBezTo>
                  <a:pt x="36" y="362"/>
                  <a:pt x="37" y="364"/>
                  <a:pt x="38" y="365"/>
                </a:cubicBezTo>
                <a:cubicBezTo>
                  <a:pt x="40" y="366"/>
                  <a:pt x="41" y="367"/>
                  <a:pt x="43" y="367"/>
                </a:cubicBezTo>
                <a:cubicBezTo>
                  <a:pt x="43" y="367"/>
                  <a:pt x="43" y="367"/>
                  <a:pt x="43" y="367"/>
                </a:cubicBezTo>
                <a:cubicBezTo>
                  <a:pt x="79" y="367"/>
                  <a:pt x="79" y="367"/>
                  <a:pt x="79" y="367"/>
                </a:cubicBezTo>
                <a:cubicBezTo>
                  <a:pt x="157" y="566"/>
                  <a:pt x="157" y="566"/>
                  <a:pt x="157" y="566"/>
                </a:cubicBezTo>
                <a:cubicBezTo>
                  <a:pt x="158" y="568"/>
                  <a:pt x="161" y="570"/>
                  <a:pt x="164" y="570"/>
                </a:cubicBezTo>
                <a:cubicBezTo>
                  <a:pt x="256" y="570"/>
                  <a:pt x="256" y="570"/>
                  <a:pt x="256" y="570"/>
                </a:cubicBezTo>
                <a:cubicBezTo>
                  <a:pt x="262" y="570"/>
                  <a:pt x="267" y="567"/>
                  <a:pt x="271" y="561"/>
                </a:cubicBezTo>
                <a:cubicBezTo>
                  <a:pt x="275" y="553"/>
                  <a:pt x="278" y="539"/>
                  <a:pt x="271" y="525"/>
                </a:cubicBezTo>
                <a:cubicBezTo>
                  <a:pt x="264" y="510"/>
                  <a:pt x="254" y="502"/>
                  <a:pt x="246" y="496"/>
                </a:cubicBezTo>
                <a:cubicBezTo>
                  <a:pt x="238" y="490"/>
                  <a:pt x="232" y="485"/>
                  <a:pt x="227" y="476"/>
                </a:cubicBezTo>
                <a:cubicBezTo>
                  <a:pt x="222" y="467"/>
                  <a:pt x="223" y="458"/>
                  <a:pt x="225" y="447"/>
                </a:cubicBezTo>
                <a:cubicBezTo>
                  <a:pt x="226" y="436"/>
                  <a:pt x="228" y="423"/>
                  <a:pt x="221" y="409"/>
                </a:cubicBezTo>
                <a:cubicBezTo>
                  <a:pt x="216" y="398"/>
                  <a:pt x="210" y="394"/>
                  <a:pt x="205" y="390"/>
                </a:cubicBezTo>
                <a:cubicBezTo>
                  <a:pt x="200" y="386"/>
                  <a:pt x="195" y="383"/>
                  <a:pt x="188" y="367"/>
                </a:cubicBezTo>
                <a:cubicBezTo>
                  <a:pt x="192" y="367"/>
                  <a:pt x="192" y="367"/>
                  <a:pt x="192" y="367"/>
                </a:cubicBezTo>
                <a:cubicBezTo>
                  <a:pt x="192" y="367"/>
                  <a:pt x="192" y="367"/>
                  <a:pt x="192" y="367"/>
                </a:cubicBezTo>
                <a:cubicBezTo>
                  <a:pt x="264" y="367"/>
                  <a:pt x="369" y="393"/>
                  <a:pt x="450" y="468"/>
                </a:cubicBezTo>
                <a:cubicBezTo>
                  <a:pt x="451" y="469"/>
                  <a:pt x="453" y="470"/>
                  <a:pt x="454" y="470"/>
                </a:cubicBezTo>
                <a:cubicBezTo>
                  <a:pt x="455" y="470"/>
                  <a:pt x="456" y="470"/>
                  <a:pt x="457" y="469"/>
                </a:cubicBezTo>
                <a:cubicBezTo>
                  <a:pt x="460" y="468"/>
                  <a:pt x="461" y="466"/>
                  <a:pt x="461" y="463"/>
                </a:cubicBezTo>
                <a:cubicBezTo>
                  <a:pt x="461" y="343"/>
                  <a:pt x="461" y="343"/>
                  <a:pt x="461" y="343"/>
                </a:cubicBezTo>
                <a:cubicBezTo>
                  <a:pt x="482" y="338"/>
                  <a:pt x="498" y="310"/>
                  <a:pt x="498" y="274"/>
                </a:cubicBezTo>
                <a:cubicBezTo>
                  <a:pt x="498" y="239"/>
                  <a:pt x="482" y="211"/>
                  <a:pt x="461" y="205"/>
                </a:cubicBezTo>
                <a:close/>
                <a:moveTo>
                  <a:pt x="14" y="274"/>
                </a:moveTo>
                <a:cubicBezTo>
                  <a:pt x="14" y="249"/>
                  <a:pt x="24" y="226"/>
                  <a:pt x="36" y="220"/>
                </a:cubicBezTo>
                <a:cubicBezTo>
                  <a:pt x="36" y="328"/>
                  <a:pt x="36" y="328"/>
                  <a:pt x="36" y="328"/>
                </a:cubicBezTo>
                <a:cubicBezTo>
                  <a:pt x="24" y="322"/>
                  <a:pt x="14" y="300"/>
                  <a:pt x="14" y="274"/>
                </a:cubicBezTo>
                <a:close/>
                <a:moveTo>
                  <a:pt x="197" y="402"/>
                </a:moveTo>
                <a:cubicBezTo>
                  <a:pt x="201" y="405"/>
                  <a:pt x="205" y="407"/>
                  <a:pt x="209" y="415"/>
                </a:cubicBezTo>
                <a:cubicBezTo>
                  <a:pt x="213" y="425"/>
                  <a:pt x="212" y="435"/>
                  <a:pt x="211" y="446"/>
                </a:cubicBezTo>
                <a:cubicBezTo>
                  <a:pt x="209" y="457"/>
                  <a:pt x="208" y="470"/>
                  <a:pt x="215" y="483"/>
                </a:cubicBezTo>
                <a:cubicBezTo>
                  <a:pt x="221" y="495"/>
                  <a:pt x="229" y="501"/>
                  <a:pt x="237" y="507"/>
                </a:cubicBezTo>
                <a:cubicBezTo>
                  <a:pt x="245" y="513"/>
                  <a:pt x="253" y="519"/>
                  <a:pt x="259" y="531"/>
                </a:cubicBezTo>
                <a:cubicBezTo>
                  <a:pt x="263" y="540"/>
                  <a:pt x="261" y="548"/>
                  <a:pt x="260" y="551"/>
                </a:cubicBezTo>
                <a:cubicBezTo>
                  <a:pt x="259" y="554"/>
                  <a:pt x="257" y="556"/>
                  <a:pt x="256" y="556"/>
                </a:cubicBezTo>
                <a:cubicBezTo>
                  <a:pt x="168" y="556"/>
                  <a:pt x="168" y="556"/>
                  <a:pt x="168" y="556"/>
                </a:cubicBezTo>
                <a:cubicBezTo>
                  <a:pt x="94" y="367"/>
                  <a:pt x="94" y="367"/>
                  <a:pt x="94" y="367"/>
                </a:cubicBezTo>
                <a:cubicBezTo>
                  <a:pt x="172" y="367"/>
                  <a:pt x="172" y="367"/>
                  <a:pt x="172" y="367"/>
                </a:cubicBezTo>
                <a:cubicBezTo>
                  <a:pt x="182" y="391"/>
                  <a:pt x="190" y="397"/>
                  <a:pt x="197" y="402"/>
                </a:cubicBezTo>
                <a:close/>
                <a:moveTo>
                  <a:pt x="447" y="447"/>
                </a:moveTo>
                <a:cubicBezTo>
                  <a:pt x="366" y="378"/>
                  <a:pt x="263" y="353"/>
                  <a:pt x="192" y="353"/>
                </a:cubicBezTo>
                <a:cubicBezTo>
                  <a:pt x="50" y="353"/>
                  <a:pt x="50" y="353"/>
                  <a:pt x="50" y="353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263" y="191"/>
                  <a:pt x="366" y="166"/>
                  <a:pt x="447" y="97"/>
                </a:cubicBezTo>
                <a:lnTo>
                  <a:pt x="447" y="447"/>
                </a:lnTo>
                <a:close/>
                <a:moveTo>
                  <a:pt x="461" y="328"/>
                </a:moveTo>
                <a:cubicBezTo>
                  <a:pt x="461" y="220"/>
                  <a:pt x="461" y="220"/>
                  <a:pt x="461" y="220"/>
                </a:cubicBezTo>
                <a:cubicBezTo>
                  <a:pt x="474" y="226"/>
                  <a:pt x="484" y="249"/>
                  <a:pt x="484" y="274"/>
                </a:cubicBezTo>
                <a:cubicBezTo>
                  <a:pt x="484" y="300"/>
                  <a:pt x="474" y="322"/>
                  <a:pt x="461" y="328"/>
                </a:cubicBezTo>
                <a:close/>
                <a:moveTo>
                  <a:pt x="624" y="277"/>
                </a:moveTo>
                <a:cubicBezTo>
                  <a:pt x="623" y="329"/>
                  <a:pt x="604" y="378"/>
                  <a:pt x="569" y="415"/>
                </a:cubicBezTo>
                <a:cubicBezTo>
                  <a:pt x="568" y="416"/>
                  <a:pt x="566" y="417"/>
                  <a:pt x="564" y="417"/>
                </a:cubicBezTo>
                <a:cubicBezTo>
                  <a:pt x="563" y="417"/>
                  <a:pt x="561" y="417"/>
                  <a:pt x="560" y="415"/>
                </a:cubicBezTo>
                <a:cubicBezTo>
                  <a:pt x="557" y="413"/>
                  <a:pt x="557" y="408"/>
                  <a:pt x="559" y="405"/>
                </a:cubicBezTo>
                <a:cubicBezTo>
                  <a:pt x="592" y="371"/>
                  <a:pt x="609" y="326"/>
                  <a:pt x="610" y="277"/>
                </a:cubicBezTo>
                <a:cubicBezTo>
                  <a:pt x="610" y="228"/>
                  <a:pt x="592" y="182"/>
                  <a:pt x="560" y="148"/>
                </a:cubicBezTo>
                <a:cubicBezTo>
                  <a:pt x="557" y="145"/>
                  <a:pt x="557" y="141"/>
                  <a:pt x="560" y="138"/>
                </a:cubicBezTo>
                <a:cubicBezTo>
                  <a:pt x="563" y="136"/>
                  <a:pt x="567" y="136"/>
                  <a:pt x="570" y="139"/>
                </a:cubicBezTo>
                <a:cubicBezTo>
                  <a:pt x="605" y="175"/>
                  <a:pt x="624" y="224"/>
                  <a:pt x="624" y="277"/>
                </a:cubicBezTo>
                <a:close/>
                <a:moveTo>
                  <a:pt x="703" y="277"/>
                </a:moveTo>
                <a:cubicBezTo>
                  <a:pt x="702" y="355"/>
                  <a:pt x="674" y="429"/>
                  <a:pt x="622" y="483"/>
                </a:cubicBezTo>
                <a:cubicBezTo>
                  <a:pt x="621" y="485"/>
                  <a:pt x="619" y="485"/>
                  <a:pt x="617" y="485"/>
                </a:cubicBezTo>
                <a:cubicBezTo>
                  <a:pt x="615" y="485"/>
                  <a:pt x="613" y="485"/>
                  <a:pt x="612" y="483"/>
                </a:cubicBezTo>
                <a:cubicBezTo>
                  <a:pt x="609" y="481"/>
                  <a:pt x="609" y="476"/>
                  <a:pt x="612" y="474"/>
                </a:cubicBezTo>
                <a:cubicBezTo>
                  <a:pt x="661" y="422"/>
                  <a:pt x="688" y="352"/>
                  <a:pt x="689" y="277"/>
                </a:cubicBezTo>
                <a:cubicBezTo>
                  <a:pt x="689" y="202"/>
                  <a:pt x="662" y="132"/>
                  <a:pt x="613" y="80"/>
                </a:cubicBezTo>
                <a:cubicBezTo>
                  <a:pt x="610" y="77"/>
                  <a:pt x="610" y="73"/>
                  <a:pt x="613" y="70"/>
                </a:cubicBezTo>
                <a:cubicBezTo>
                  <a:pt x="616" y="68"/>
                  <a:pt x="620" y="68"/>
                  <a:pt x="623" y="71"/>
                </a:cubicBezTo>
                <a:cubicBezTo>
                  <a:pt x="674" y="125"/>
                  <a:pt x="703" y="199"/>
                  <a:pt x="703" y="277"/>
                </a:cubicBezTo>
                <a:close/>
                <a:moveTo>
                  <a:pt x="782" y="277"/>
                </a:moveTo>
                <a:cubicBezTo>
                  <a:pt x="781" y="382"/>
                  <a:pt x="743" y="479"/>
                  <a:pt x="674" y="551"/>
                </a:cubicBezTo>
                <a:cubicBezTo>
                  <a:pt x="673" y="553"/>
                  <a:pt x="671" y="554"/>
                  <a:pt x="669" y="554"/>
                </a:cubicBezTo>
                <a:cubicBezTo>
                  <a:pt x="668" y="554"/>
                  <a:pt x="666" y="553"/>
                  <a:pt x="664" y="552"/>
                </a:cubicBezTo>
                <a:cubicBezTo>
                  <a:pt x="662" y="549"/>
                  <a:pt x="662" y="544"/>
                  <a:pt x="664" y="542"/>
                </a:cubicBezTo>
                <a:cubicBezTo>
                  <a:pt x="731" y="472"/>
                  <a:pt x="767" y="378"/>
                  <a:pt x="768" y="277"/>
                </a:cubicBezTo>
                <a:cubicBezTo>
                  <a:pt x="768" y="176"/>
                  <a:pt x="732" y="82"/>
                  <a:pt x="665" y="12"/>
                </a:cubicBezTo>
                <a:cubicBezTo>
                  <a:pt x="663" y="10"/>
                  <a:pt x="663" y="5"/>
                  <a:pt x="666" y="2"/>
                </a:cubicBezTo>
                <a:cubicBezTo>
                  <a:pt x="669" y="0"/>
                  <a:pt x="673" y="0"/>
                  <a:pt x="676" y="3"/>
                </a:cubicBezTo>
                <a:cubicBezTo>
                  <a:pt x="744" y="75"/>
                  <a:pt x="782" y="173"/>
                  <a:pt x="782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55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8C7059-9AD9-4D83-B5FC-4E21168B5EE8}" type="slidenum">
              <a:rPr lang="en-US" altLang="hu-HU" sz="12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hu-HU" sz="1200"/>
          </a:p>
        </p:txBody>
      </p:sp>
      <p:pic>
        <p:nvPicPr>
          <p:cNvPr id="389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00263"/>
            <a:ext cx="3025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0"/>
            <a:ext cx="250825" cy="5143500"/>
          </a:xfrm>
          <a:prstGeom prst="rect">
            <a:avLst/>
          </a:prstGeom>
          <a:solidFill>
            <a:srgbClr val="1D8A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8"/>
          <p:cNvSpPr/>
          <p:nvPr/>
        </p:nvSpPr>
        <p:spPr>
          <a:xfrm>
            <a:off x="4007608" y="184646"/>
            <a:ext cx="762000" cy="76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9.30</a:t>
            </a:r>
          </a:p>
          <a:p>
            <a:pPr algn="ctr"/>
            <a:r>
              <a:rPr lang="hu-HU" sz="1200" dirty="0" smtClean="0"/>
              <a:t>9.40</a:t>
            </a:r>
          </a:p>
        </p:txBody>
      </p:sp>
      <p:sp>
        <p:nvSpPr>
          <p:cNvPr id="5" name="Oval 29">
            <a:hlinkClick r:id="rId2" action="ppaction://hlinksldjump"/>
          </p:cNvPr>
          <p:cNvSpPr/>
          <p:nvPr/>
        </p:nvSpPr>
        <p:spPr>
          <a:xfrm>
            <a:off x="4007608" y="1180326"/>
            <a:ext cx="762000" cy="76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10.10</a:t>
            </a:r>
          </a:p>
          <a:p>
            <a:pPr algn="ctr"/>
            <a:r>
              <a:rPr lang="hu-HU" sz="1200" dirty="0" smtClean="0"/>
              <a:t>10.25</a:t>
            </a:r>
            <a:endParaRPr lang="en-US" sz="1200" dirty="0"/>
          </a:p>
        </p:txBody>
      </p:sp>
      <p:sp>
        <p:nvSpPr>
          <p:cNvPr id="6" name="Oval 30">
            <a:hlinkClick r:id="rId3" action="ppaction://hlinksldjump"/>
          </p:cNvPr>
          <p:cNvSpPr/>
          <p:nvPr/>
        </p:nvSpPr>
        <p:spPr>
          <a:xfrm>
            <a:off x="4007608" y="2176006"/>
            <a:ext cx="762000" cy="76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11.00</a:t>
            </a:r>
          </a:p>
          <a:p>
            <a:pPr algn="ctr"/>
            <a:r>
              <a:rPr lang="hu-HU" sz="1200" dirty="0" smtClean="0"/>
              <a:t>11.10</a:t>
            </a:r>
            <a:endParaRPr lang="en-US" sz="1200" dirty="0"/>
          </a:p>
        </p:txBody>
      </p:sp>
      <p:sp>
        <p:nvSpPr>
          <p:cNvPr id="7" name="Oval 31">
            <a:hlinkClick r:id="rId4" action="ppaction://hlinkpres?slideindex=1&amp;slidetitle="/>
          </p:cNvPr>
          <p:cNvSpPr/>
          <p:nvPr/>
        </p:nvSpPr>
        <p:spPr>
          <a:xfrm>
            <a:off x="4896608" y="682486"/>
            <a:ext cx="762000" cy="76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9.40</a:t>
            </a:r>
          </a:p>
          <a:p>
            <a:pPr algn="ctr"/>
            <a:r>
              <a:rPr lang="hu-HU" sz="1200" dirty="0" smtClean="0"/>
              <a:t>10.10</a:t>
            </a:r>
            <a:endParaRPr lang="en-US" sz="1200" dirty="0"/>
          </a:p>
        </p:txBody>
      </p:sp>
      <p:sp>
        <p:nvSpPr>
          <p:cNvPr id="8" name="Oval 32">
            <a:hlinkClick r:id="rId5" action="ppaction://hlinkpres?slideindex=1&amp;slidetitle="/>
          </p:cNvPr>
          <p:cNvSpPr/>
          <p:nvPr/>
        </p:nvSpPr>
        <p:spPr>
          <a:xfrm>
            <a:off x="4896608" y="1678166"/>
            <a:ext cx="762000" cy="762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10.25</a:t>
            </a:r>
          </a:p>
          <a:p>
            <a:pPr algn="ctr"/>
            <a:r>
              <a:rPr lang="hu-HU" sz="1200" dirty="0" smtClean="0"/>
              <a:t>10.50</a:t>
            </a:r>
            <a:endParaRPr lang="en-US" sz="1200" dirty="0"/>
          </a:p>
        </p:txBody>
      </p:sp>
      <p:sp>
        <p:nvSpPr>
          <p:cNvPr id="9" name="Oval 33">
            <a:hlinkClick r:id="rId6" action="ppaction://hlinksldjump"/>
          </p:cNvPr>
          <p:cNvSpPr/>
          <p:nvPr/>
        </p:nvSpPr>
        <p:spPr>
          <a:xfrm>
            <a:off x="4896608" y="2673846"/>
            <a:ext cx="762000" cy="76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11.10</a:t>
            </a:r>
          </a:p>
          <a:p>
            <a:pPr algn="ctr"/>
            <a:r>
              <a:rPr lang="hu-HU" sz="1200" dirty="0" smtClean="0"/>
              <a:t>11.25</a:t>
            </a:r>
            <a:endParaRPr lang="en-US" sz="1200" dirty="0"/>
          </a:p>
        </p:txBody>
      </p:sp>
      <p:sp>
        <p:nvSpPr>
          <p:cNvPr id="10" name="Rectangle 34"/>
          <p:cNvSpPr/>
          <p:nvPr/>
        </p:nvSpPr>
        <p:spPr>
          <a:xfrm>
            <a:off x="5713040" y="585228"/>
            <a:ext cx="281940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hu-HU" sz="1600" dirty="0" err="1" smtClean="0"/>
              <a:t>Summary</a:t>
            </a:r>
            <a:r>
              <a:rPr lang="hu-HU" sz="1600" dirty="0" smtClean="0"/>
              <a:t> </a:t>
            </a:r>
            <a:r>
              <a:rPr lang="hu-HU" sz="1600" dirty="0" err="1" smtClean="0"/>
              <a:t>report</a:t>
            </a:r>
            <a:r>
              <a:rPr lang="hu-HU" sz="1600" dirty="0" smtClean="0"/>
              <a:t> </a:t>
            </a:r>
            <a:r>
              <a:rPr lang="hu-HU" sz="1600" dirty="0" err="1" smtClean="0"/>
              <a:t>from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spokesperson</a:t>
            </a:r>
            <a:endParaRPr lang="en-US" sz="16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Expectations and proposals from the business partners</a:t>
            </a:r>
            <a:endParaRPr lang="en-US" sz="1200" dirty="0"/>
          </a:p>
        </p:txBody>
      </p:sp>
      <p:sp>
        <p:nvSpPr>
          <p:cNvPr id="11" name="Rectangle 35"/>
          <p:cNvSpPr/>
          <p:nvPr/>
        </p:nvSpPr>
        <p:spPr>
          <a:xfrm>
            <a:off x="1331640" y="267494"/>
            <a:ext cx="2621536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600" dirty="0" err="1" smtClean="0"/>
              <a:t>Welcome</a:t>
            </a:r>
            <a:r>
              <a:rPr lang="hu-HU" sz="1600" dirty="0" smtClean="0"/>
              <a:t> and </a:t>
            </a:r>
            <a:r>
              <a:rPr lang="hu-HU" sz="1600" dirty="0" err="1" smtClean="0"/>
              <a:t>opening</a:t>
            </a:r>
            <a:endParaRPr lang="hu-HU" sz="1600" dirty="0" smtClean="0"/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600" dirty="0" err="1" smtClean="0"/>
              <a:t>Approval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agenda</a:t>
            </a:r>
            <a:endParaRPr lang="en-US" sz="1600" dirty="0"/>
          </a:p>
        </p:txBody>
      </p:sp>
      <p:sp>
        <p:nvSpPr>
          <p:cNvPr id="12" name="Rectangle 36"/>
          <p:cNvSpPr/>
          <p:nvPr/>
        </p:nvSpPr>
        <p:spPr>
          <a:xfrm>
            <a:off x="5713040" y="1610268"/>
            <a:ext cx="2387352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hu-HU" sz="1600" dirty="0" err="1" smtClean="0"/>
              <a:t>Capacity</a:t>
            </a:r>
            <a:r>
              <a:rPr lang="hu-HU" sz="1600" dirty="0" smtClean="0"/>
              <a:t> </a:t>
            </a:r>
            <a:r>
              <a:rPr lang="hu-HU" sz="1600" dirty="0" err="1" smtClean="0"/>
              <a:t>allocation</a:t>
            </a:r>
            <a:endParaRPr lang="hu-HU" sz="1600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dirty="0"/>
              <a:t>Information about capacity KPIs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Initiative of terminal integrated pre-arranged train paths</a:t>
            </a:r>
            <a:endParaRPr lang="hu-HU" sz="1200" dirty="0" smtClean="0"/>
          </a:p>
        </p:txBody>
      </p:sp>
      <p:sp>
        <p:nvSpPr>
          <p:cNvPr id="13" name="Rectangle 37"/>
          <p:cNvSpPr/>
          <p:nvPr/>
        </p:nvSpPr>
        <p:spPr>
          <a:xfrm>
            <a:off x="5713040" y="2715766"/>
            <a:ext cx="28194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hu-HU" sz="1600" dirty="0" smtClean="0"/>
              <a:t>New </a:t>
            </a:r>
            <a:r>
              <a:rPr lang="hu-HU" sz="1600" dirty="0" err="1" smtClean="0"/>
              <a:t>initiative</a:t>
            </a:r>
            <a:endParaRPr lang="hu-HU" sz="1600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Volatility of actual departure time from terminals</a:t>
            </a:r>
            <a:endParaRPr lang="en-US" sz="1200" dirty="0"/>
          </a:p>
        </p:txBody>
      </p:sp>
      <p:sp>
        <p:nvSpPr>
          <p:cNvPr id="14" name="Rectangle 38"/>
          <p:cNvSpPr/>
          <p:nvPr/>
        </p:nvSpPr>
        <p:spPr>
          <a:xfrm>
            <a:off x="755576" y="2283718"/>
            <a:ext cx="3197600" cy="51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600" dirty="0" smtClean="0"/>
              <a:t>N</a:t>
            </a:r>
            <a:r>
              <a:rPr lang="en-US" sz="1600" dirty="0" err="1" smtClean="0"/>
              <a:t>ew</a:t>
            </a:r>
            <a:r>
              <a:rPr lang="en-US" sz="1600" dirty="0" smtClean="0"/>
              <a:t> satisfaction survey scheme</a:t>
            </a:r>
            <a:endParaRPr lang="en-US" sz="1600" dirty="0"/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200" dirty="0" err="1" smtClean="0"/>
              <a:t>Feedback</a:t>
            </a:r>
            <a:endParaRPr lang="en-US" sz="1200" dirty="0"/>
          </a:p>
        </p:txBody>
      </p:sp>
      <p:sp>
        <p:nvSpPr>
          <p:cNvPr id="15" name="Rectangle 39"/>
          <p:cNvSpPr/>
          <p:nvPr/>
        </p:nvSpPr>
        <p:spPr>
          <a:xfrm>
            <a:off x="1187624" y="1277347"/>
            <a:ext cx="2765552" cy="85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Feedback from the RFC</a:t>
            </a:r>
            <a:r>
              <a:rPr lang="hu-HU" sz="1600" dirty="0" smtClean="0"/>
              <a:t> </a:t>
            </a:r>
            <a:r>
              <a:rPr lang="en-US" sz="1200" dirty="0" smtClean="0"/>
              <a:t>Information about the issues discussed at the previous meeting</a:t>
            </a:r>
            <a:endParaRPr lang="hu-HU" sz="1200" dirty="0" smtClean="0"/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200" dirty="0" smtClean="0"/>
              <a:t>&amp; </a:t>
            </a:r>
            <a:r>
              <a:rPr lang="hu-HU" sz="1200" dirty="0" err="1" smtClean="0"/>
              <a:t>recent</a:t>
            </a:r>
            <a:r>
              <a:rPr lang="hu-HU" sz="1200" dirty="0" smtClean="0"/>
              <a:t> </a:t>
            </a:r>
            <a:r>
              <a:rPr lang="hu-HU" sz="1200" dirty="0" err="1" smtClean="0"/>
              <a:t>news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2" name="Straight Connector 46"/>
          <p:cNvCxnSpPr/>
          <p:nvPr/>
        </p:nvCxnSpPr>
        <p:spPr>
          <a:xfrm>
            <a:off x="4712443" y="726206"/>
            <a:ext cx="256031" cy="155443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7"/>
          <p:cNvCxnSpPr/>
          <p:nvPr/>
        </p:nvCxnSpPr>
        <p:spPr>
          <a:xfrm>
            <a:off x="4712443" y="1724064"/>
            <a:ext cx="256031" cy="155443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8"/>
          <p:cNvCxnSpPr/>
          <p:nvPr/>
        </p:nvCxnSpPr>
        <p:spPr>
          <a:xfrm>
            <a:off x="4712443" y="2712850"/>
            <a:ext cx="256031" cy="155443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9"/>
          <p:cNvCxnSpPr/>
          <p:nvPr/>
        </p:nvCxnSpPr>
        <p:spPr>
          <a:xfrm flipH="1">
            <a:off x="4712443" y="1243278"/>
            <a:ext cx="256031" cy="155443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0"/>
          <p:cNvCxnSpPr/>
          <p:nvPr/>
        </p:nvCxnSpPr>
        <p:spPr>
          <a:xfrm flipH="1">
            <a:off x="4712443" y="2250207"/>
            <a:ext cx="256031" cy="155443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9">
            <a:hlinkClick r:id="rId7" action="ppaction://hlinksldjump"/>
          </p:cNvPr>
          <p:cNvSpPr/>
          <p:nvPr/>
        </p:nvSpPr>
        <p:spPr>
          <a:xfrm>
            <a:off x="4007608" y="3190334"/>
            <a:ext cx="762000" cy="762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11.25</a:t>
            </a:r>
          </a:p>
          <a:p>
            <a:pPr algn="ctr"/>
            <a:r>
              <a:rPr lang="hu-HU" sz="1200" dirty="0" smtClean="0"/>
              <a:t>12.00</a:t>
            </a:r>
            <a:endParaRPr lang="en-US" sz="1200" dirty="0"/>
          </a:p>
        </p:txBody>
      </p:sp>
      <p:sp>
        <p:nvSpPr>
          <p:cNvPr id="28" name="Oval 30">
            <a:hlinkClick r:id="rId8" action="ppaction://hlinksldjump"/>
          </p:cNvPr>
          <p:cNvSpPr/>
          <p:nvPr/>
        </p:nvSpPr>
        <p:spPr>
          <a:xfrm>
            <a:off x="4007608" y="4186014"/>
            <a:ext cx="762000" cy="7620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12.15</a:t>
            </a:r>
          </a:p>
          <a:p>
            <a:pPr algn="ctr"/>
            <a:r>
              <a:rPr lang="hu-HU" sz="1200" dirty="0" smtClean="0"/>
              <a:t>12.30</a:t>
            </a:r>
            <a:endParaRPr lang="en-US" sz="1200" dirty="0"/>
          </a:p>
        </p:txBody>
      </p:sp>
      <p:sp>
        <p:nvSpPr>
          <p:cNvPr id="29" name="Oval 32"/>
          <p:cNvSpPr/>
          <p:nvPr/>
        </p:nvSpPr>
        <p:spPr>
          <a:xfrm>
            <a:off x="4896608" y="3688174"/>
            <a:ext cx="762000" cy="7620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12.00</a:t>
            </a:r>
          </a:p>
          <a:p>
            <a:pPr algn="ctr"/>
            <a:r>
              <a:rPr lang="hu-HU" sz="1200" dirty="0" smtClean="0"/>
              <a:t>12.15</a:t>
            </a:r>
            <a:endParaRPr lang="en-US" sz="1200" dirty="0"/>
          </a:p>
        </p:txBody>
      </p:sp>
      <p:sp>
        <p:nvSpPr>
          <p:cNvPr id="30" name="Rectangle 36"/>
          <p:cNvSpPr/>
          <p:nvPr/>
        </p:nvSpPr>
        <p:spPr>
          <a:xfrm>
            <a:off x="5713040" y="3719206"/>
            <a:ext cx="224333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Short feedback</a:t>
            </a:r>
            <a:endParaRPr lang="hu-HU" sz="1600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on the proposals suggested by the spokesperson</a:t>
            </a:r>
            <a:endParaRPr lang="en-US" sz="1200" dirty="0"/>
          </a:p>
        </p:txBody>
      </p:sp>
      <p:sp>
        <p:nvSpPr>
          <p:cNvPr id="31" name="Rectangle 38"/>
          <p:cNvSpPr/>
          <p:nvPr/>
        </p:nvSpPr>
        <p:spPr>
          <a:xfrm>
            <a:off x="1331640" y="4443958"/>
            <a:ext cx="262153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hu-HU" sz="1600" dirty="0" smtClean="0"/>
              <a:t>AOB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2" name="Rectangle 39"/>
          <p:cNvSpPr/>
          <p:nvPr/>
        </p:nvSpPr>
        <p:spPr>
          <a:xfrm>
            <a:off x="899592" y="3083005"/>
            <a:ext cx="305358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/>
              <a:t>Issues-logbook</a:t>
            </a:r>
            <a:endParaRPr lang="hu-HU" sz="1600" dirty="0" smtClean="0"/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Feedback from the railway undertaking</a:t>
            </a:r>
            <a:r>
              <a:rPr lang="hu-HU" sz="1200" dirty="0" smtClean="0"/>
              <a:t>s</a:t>
            </a:r>
            <a:r>
              <a:rPr lang="en-US" sz="1200" dirty="0" smtClean="0"/>
              <a:t> about deregulation measures</a:t>
            </a:r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Economic potential for Issues Logbook (ILB) interoperability issues</a:t>
            </a:r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6" name="Straight Connector 47"/>
          <p:cNvCxnSpPr/>
          <p:nvPr/>
        </p:nvCxnSpPr>
        <p:spPr>
          <a:xfrm>
            <a:off x="4712443" y="3734072"/>
            <a:ext cx="256031" cy="155443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9"/>
          <p:cNvCxnSpPr/>
          <p:nvPr/>
        </p:nvCxnSpPr>
        <p:spPr>
          <a:xfrm flipH="1">
            <a:off x="4712443" y="3253286"/>
            <a:ext cx="256031" cy="155443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0"/>
          <p:cNvCxnSpPr/>
          <p:nvPr/>
        </p:nvCxnSpPr>
        <p:spPr>
          <a:xfrm flipH="1">
            <a:off x="4712443" y="4260215"/>
            <a:ext cx="256031" cy="155443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8"/>
          <p:cNvSpPr/>
          <p:nvPr/>
        </p:nvSpPr>
        <p:spPr>
          <a:xfrm rot="5400000">
            <a:off x="-1727474" y="2353277"/>
            <a:ext cx="4702659" cy="407457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4" name="Right Arrow 8">
            <a:hlinkClick r:id="rId9" action="ppaction://hlinkpres?slideindex=1&amp;slidetitle="/>
          </p:cNvPr>
          <p:cNvSpPr/>
          <p:nvPr/>
        </p:nvSpPr>
        <p:spPr>
          <a:xfrm rot="5400000">
            <a:off x="6426785" y="2353276"/>
            <a:ext cx="4702659" cy="407457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1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5508105" y="3291830"/>
            <a:ext cx="3384375" cy="992497"/>
          </a:xfrm>
          <a:prstGeom prst="rect">
            <a:avLst/>
          </a:prstGeom>
          <a:solidFill>
            <a:srgbClr val="962A41"/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683568" y="3291830"/>
            <a:ext cx="4464496" cy="992497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31790"/>
            <a:ext cx="1539849" cy="121428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96" y="3223890"/>
            <a:ext cx="1051295" cy="10604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940152" y="-92546"/>
            <a:ext cx="2664296" cy="4479925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555957"/>
            <a:ext cx="8389440" cy="527961"/>
          </a:xfrm>
          <a:prstGeom prst="rect">
            <a:avLst/>
          </a:prstGeom>
        </p:spPr>
      </p:pic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1062039" y="420712"/>
            <a:ext cx="3942010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Pre-notification of trains HU / RO</a:t>
            </a:r>
            <a:endParaRPr lang="en-GB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3568" y="915566"/>
            <a:ext cx="46085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New </a:t>
            </a:r>
            <a:r>
              <a:rPr lang="hu-HU" sz="1600" b="1" dirty="0" err="1" smtClean="0">
                <a:solidFill>
                  <a:srgbClr val="1D8A39"/>
                </a:solidFill>
                <a:latin typeface="+mj-lt"/>
              </a:rPr>
              <a:t>procedure</a:t>
            </a: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 </a:t>
            </a:r>
            <a:r>
              <a:rPr lang="hu-HU" sz="1600" b="1" dirty="0" err="1" smtClean="0">
                <a:solidFill>
                  <a:srgbClr val="1D8A39"/>
                </a:solidFill>
                <a:latin typeface="+mj-lt"/>
              </a:rPr>
              <a:t>proposed</a:t>
            </a: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 </a:t>
            </a:r>
            <a:r>
              <a:rPr lang="hu-HU" sz="1600" b="1" dirty="0" err="1" smtClean="0">
                <a:solidFill>
                  <a:srgbClr val="1D8A39"/>
                </a:solidFill>
                <a:latin typeface="+mj-lt"/>
              </a:rPr>
              <a:t>by</a:t>
            </a: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 RO </a:t>
            </a:r>
            <a:r>
              <a:rPr lang="hu-HU" sz="1600" b="1" dirty="0" err="1" smtClean="0">
                <a:solidFill>
                  <a:srgbClr val="1D8A39"/>
                </a:solidFill>
                <a:latin typeface="+mj-lt"/>
              </a:rPr>
              <a:t>RUs</a:t>
            </a:r>
            <a:endParaRPr lang="hu-HU" sz="1600" b="1" dirty="0">
              <a:solidFill>
                <a:srgbClr val="9F8431"/>
              </a:solidFill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600" dirty="0" err="1" smtClean="0">
                <a:latin typeface="+mj-lt"/>
              </a:rPr>
              <a:t>Further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development</a:t>
            </a:r>
            <a:r>
              <a:rPr lang="hu-HU" sz="1600" dirty="0" smtClean="0">
                <a:latin typeface="+mj-lt"/>
              </a:rPr>
              <a:t> of </a:t>
            </a:r>
            <a:r>
              <a:rPr lang="hu-HU" sz="1600" dirty="0" err="1" smtClean="0">
                <a:latin typeface="+mj-lt"/>
              </a:rPr>
              <a:t>the</a:t>
            </a:r>
            <a:r>
              <a:rPr lang="hu-HU" sz="1600" dirty="0" smtClean="0">
                <a:latin typeface="+mj-lt"/>
              </a:rPr>
              <a:t> pre-</a:t>
            </a:r>
            <a:r>
              <a:rPr lang="hu-HU" sz="1600" dirty="0" err="1" smtClean="0">
                <a:latin typeface="+mj-lt"/>
              </a:rPr>
              <a:t>notification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scheme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already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applied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by</a:t>
            </a:r>
            <a:r>
              <a:rPr lang="hu-HU" sz="1600" dirty="0" smtClean="0">
                <a:latin typeface="+mj-lt"/>
              </a:rPr>
              <a:t> MÁV</a:t>
            </a: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en-US" sz="1600" dirty="0" err="1" smtClean="0">
                <a:latin typeface="+mj-lt"/>
              </a:rPr>
              <a:t>Creat</a:t>
            </a:r>
            <a:r>
              <a:rPr lang="hu-HU" sz="1600" dirty="0" smtClean="0">
                <a:latin typeface="+mj-lt"/>
              </a:rPr>
              <a:t>ing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 standard format for </a:t>
            </a:r>
            <a:r>
              <a:rPr lang="en-US" sz="1600" dirty="0" smtClean="0">
                <a:latin typeface="+mj-lt"/>
              </a:rPr>
              <a:t>information;</a:t>
            </a:r>
            <a:endParaRPr lang="en-US" sz="1600" dirty="0"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en-US" sz="1600" dirty="0" err="1" smtClean="0">
                <a:latin typeface="+mj-lt"/>
              </a:rPr>
              <a:t>Defin</a:t>
            </a:r>
            <a:r>
              <a:rPr lang="hu-HU" sz="1600" dirty="0" smtClean="0">
                <a:latin typeface="+mj-lt"/>
              </a:rPr>
              <a:t>ing</a:t>
            </a:r>
            <a:r>
              <a:rPr lang="en-US" sz="1600" dirty="0" smtClean="0">
                <a:latin typeface="+mj-lt"/>
              </a:rPr>
              <a:t> </a:t>
            </a:r>
            <a:r>
              <a:rPr lang="hu-HU" sz="1600" dirty="0" smtClean="0">
                <a:latin typeface="+mj-lt"/>
              </a:rPr>
              <a:t>fixed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time </a:t>
            </a:r>
            <a:r>
              <a:rPr lang="en-US" sz="1600" dirty="0" smtClean="0">
                <a:latin typeface="+mj-lt"/>
              </a:rPr>
              <a:t>period</a:t>
            </a:r>
            <a:r>
              <a:rPr lang="hu-HU" sz="1600" dirty="0" smtClean="0">
                <a:latin typeface="+mj-lt"/>
              </a:rPr>
              <a:t>s,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when the information will be </a:t>
            </a:r>
            <a:r>
              <a:rPr lang="en-US" sz="1600" dirty="0" smtClean="0">
                <a:latin typeface="+mj-lt"/>
              </a:rPr>
              <a:t>changed</a:t>
            </a:r>
            <a:r>
              <a:rPr lang="hu-HU" sz="1600" dirty="0" smtClean="0">
                <a:latin typeface="+mj-lt"/>
              </a:rPr>
              <a:t>:</a:t>
            </a:r>
            <a:br>
              <a:rPr lang="hu-HU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at </a:t>
            </a:r>
            <a:r>
              <a:rPr lang="en-US" sz="1600" dirty="0">
                <a:latin typeface="+mj-lt"/>
              </a:rPr>
              <a:t>every 6 hours (2 times / shift</a:t>
            </a:r>
            <a:r>
              <a:rPr lang="en-US" sz="1600" dirty="0" smtClean="0">
                <a:latin typeface="+mj-lt"/>
              </a:rPr>
              <a:t>);</a:t>
            </a:r>
            <a:endParaRPr lang="en-US" sz="1600" dirty="0"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600" dirty="0" smtClean="0">
                <a:latin typeface="+mj-lt"/>
              </a:rPr>
              <a:t>Input </a:t>
            </a:r>
            <a:r>
              <a:rPr lang="hu-HU" sz="1600" dirty="0" err="1" smtClean="0">
                <a:latin typeface="+mj-lt"/>
              </a:rPr>
              <a:t>from</a:t>
            </a:r>
            <a:r>
              <a:rPr lang="hu-HU" sz="1600" dirty="0" smtClean="0">
                <a:latin typeface="+mj-lt"/>
              </a:rPr>
              <a:t> MÁV: </a:t>
            </a:r>
            <a:r>
              <a:rPr lang="hu-HU" sz="1600" dirty="0" err="1" smtClean="0">
                <a:latin typeface="+mj-lt"/>
              </a:rPr>
              <a:t>details</a:t>
            </a:r>
            <a:r>
              <a:rPr lang="hu-HU" sz="1600" dirty="0" smtClean="0">
                <a:latin typeface="+mj-lt"/>
              </a:rPr>
              <a:t> of </a:t>
            </a:r>
            <a:r>
              <a:rPr lang="hu-HU" sz="1600" dirty="0" err="1" smtClean="0">
                <a:latin typeface="+mj-lt"/>
              </a:rPr>
              <a:t>trains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to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pass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the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border</a:t>
            </a:r>
            <a:endParaRPr lang="hu-HU" sz="1600" dirty="0" smtClean="0"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600" dirty="0" smtClean="0">
                <a:latin typeface="+mj-lt"/>
              </a:rPr>
              <a:t>Input </a:t>
            </a:r>
            <a:r>
              <a:rPr lang="hu-HU" sz="1600" dirty="0" err="1" smtClean="0">
                <a:latin typeface="+mj-lt"/>
              </a:rPr>
              <a:t>from</a:t>
            </a:r>
            <a:r>
              <a:rPr lang="hu-HU" sz="1600" dirty="0" smtClean="0">
                <a:latin typeface="+mj-lt"/>
              </a:rPr>
              <a:t> CFR: </a:t>
            </a:r>
            <a:r>
              <a:rPr lang="hu-HU" sz="1600" dirty="0" err="1" smtClean="0">
                <a:latin typeface="+mj-lt"/>
              </a:rPr>
              <a:t>details</a:t>
            </a:r>
            <a:r>
              <a:rPr lang="hu-HU" sz="1600" dirty="0" smtClean="0">
                <a:latin typeface="+mj-lt"/>
              </a:rPr>
              <a:t> of </a:t>
            </a:r>
            <a:r>
              <a:rPr lang="hu-HU" sz="1600" dirty="0" err="1" smtClean="0">
                <a:latin typeface="+mj-lt"/>
              </a:rPr>
              <a:t>processing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each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train</a:t>
            </a:r>
            <a:endParaRPr lang="en-US" sz="1600" dirty="0">
              <a:latin typeface="+mj-lt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819113" y="4387379"/>
            <a:ext cx="4760999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hu-HU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Output: RUs receive accurate information about the planned traffic for the upcoming 6 hours</a:t>
            </a:r>
            <a:endParaRPr lang="en-GB" altLang="hu-HU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Téglalap 15"/>
          <p:cNvSpPr>
            <a:spLocks noChangeArrowheads="1"/>
          </p:cNvSpPr>
          <p:nvPr/>
        </p:nvSpPr>
        <p:spPr bwMode="auto">
          <a:xfrm>
            <a:off x="6228184" y="123478"/>
            <a:ext cx="2160240" cy="30623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050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17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March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2021: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concept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envisaged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at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RU meeting in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București</a:t>
            </a:r>
            <a:endParaRPr lang="hu-HU" altLang="hu-HU" sz="1400" dirty="0">
              <a:latin typeface="+mj-lt"/>
              <a:ea typeface="Myanmar Text" panose="020B0502040204020203" pitchFamily="34" charset="0"/>
              <a:cs typeface="Myanmar Text" panose="020B0502040204020203" pitchFamily="34" charset="0"/>
            </a:endParaRPr>
          </a:p>
          <a:p>
            <a:pPr algn="just">
              <a:defRPr/>
            </a:pPr>
            <a:endParaRPr lang="hu-HU" altLang="hu-HU" sz="1400" dirty="0" smtClean="0">
              <a:latin typeface="+mj-lt"/>
              <a:ea typeface="Myanmar Text" panose="020B0502040204020203" pitchFamily="34" charset="0"/>
              <a:cs typeface="Myanmar Text" panose="020B0502040204020203" pitchFamily="34" charset="0"/>
            </a:endParaRPr>
          </a:p>
          <a:p>
            <a:pPr algn="just">
              <a:defRPr/>
            </a:pP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23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March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2021: CFR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notified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MÁV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about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the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initiative</a:t>
            </a:r>
            <a:endParaRPr lang="hu-HU" altLang="hu-HU" sz="1400" dirty="0">
              <a:latin typeface="+mj-lt"/>
              <a:ea typeface="Myanmar Text" panose="020B0502040204020203" pitchFamily="34" charset="0"/>
              <a:cs typeface="Myanmar Text" panose="020B0502040204020203" pitchFamily="34" charset="0"/>
            </a:endParaRPr>
          </a:p>
          <a:p>
            <a:pPr algn="just">
              <a:defRPr/>
            </a:pPr>
            <a:endParaRPr lang="hu-HU" altLang="hu-HU" sz="1400" dirty="0" smtClean="0">
              <a:latin typeface="+mj-lt"/>
              <a:ea typeface="Myanmar Text" panose="020B0502040204020203" pitchFamily="34" charset="0"/>
              <a:cs typeface="Myanmar Text" panose="020B0502040204020203" pitchFamily="34" charset="0"/>
            </a:endParaRPr>
          </a:p>
          <a:p>
            <a:pPr algn="just">
              <a:defRPr/>
            </a:pP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8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April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2021: MÁV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gave</a:t>
            </a:r>
            <a:r>
              <a:rPr lang="hu-HU" altLang="hu-HU" sz="1400" dirty="0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hu-HU" altLang="hu-HU" sz="1400" dirty="0" err="1" smtClean="0">
                <a:latin typeface="+mj-lt"/>
                <a:ea typeface="Myanmar Text" panose="020B0502040204020203" pitchFamily="34" charset="0"/>
                <a:cs typeface="Myanmar Text" panose="020B0502040204020203" pitchFamily="34" charset="0"/>
              </a:rPr>
              <a:t>feedback</a:t>
            </a:r>
            <a:endParaRPr lang="hu-HU" altLang="hu-HU" sz="1400" dirty="0" smtClean="0">
              <a:latin typeface="+mj-lt"/>
              <a:ea typeface="Myanmar Text" panose="020B0502040204020203" pitchFamily="34" charset="0"/>
              <a:cs typeface="Myanmar Text" panose="020B0502040204020203" pitchFamily="34" charset="0"/>
            </a:endParaRPr>
          </a:p>
          <a:p>
            <a:pPr marL="144000" indent="-144000">
              <a:buClr>
                <a:srgbClr val="1D8A39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1400" dirty="0" smtClean="0">
                <a:latin typeface="+mn-lt"/>
              </a:rPr>
              <a:t>General </a:t>
            </a:r>
            <a:r>
              <a:rPr lang="hu-HU" altLang="hu-HU" sz="1400" dirty="0" err="1" smtClean="0">
                <a:latin typeface="+mn-lt"/>
              </a:rPr>
              <a:t>approach</a:t>
            </a:r>
            <a:r>
              <a:rPr lang="hu-HU" altLang="hu-HU" sz="1400" dirty="0" smtClean="0">
                <a:latin typeface="+mn-lt"/>
              </a:rPr>
              <a:t> </a:t>
            </a:r>
            <a:r>
              <a:rPr lang="hu-HU" altLang="hu-HU" sz="1400" dirty="0" err="1" smtClean="0">
                <a:latin typeface="+mn-lt"/>
              </a:rPr>
              <a:t>supported</a:t>
            </a:r>
            <a:endParaRPr lang="hu-HU" altLang="hu-HU" sz="1400" dirty="0" smtClean="0">
              <a:latin typeface="+mn-lt"/>
            </a:endParaRPr>
          </a:p>
          <a:p>
            <a:pPr marL="144000" indent="-144000">
              <a:buClr>
                <a:srgbClr val="1D8A39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1400" dirty="0" err="1" smtClean="0">
                <a:latin typeface="+mn-lt"/>
              </a:rPr>
              <a:t>Technically</a:t>
            </a:r>
            <a:r>
              <a:rPr lang="hu-HU" altLang="hu-HU" sz="1400" dirty="0" smtClean="0">
                <a:latin typeface="+mn-lt"/>
              </a:rPr>
              <a:t>, </a:t>
            </a:r>
            <a:r>
              <a:rPr lang="hu-HU" altLang="hu-HU" sz="1400" dirty="0" err="1" smtClean="0">
                <a:latin typeface="+mn-lt"/>
              </a:rPr>
              <a:t>implementation</a:t>
            </a:r>
            <a:r>
              <a:rPr lang="hu-HU" altLang="hu-HU" sz="1400" dirty="0" smtClean="0">
                <a:latin typeface="+mn-lt"/>
              </a:rPr>
              <a:t> </a:t>
            </a:r>
            <a:r>
              <a:rPr lang="hu-HU" altLang="hu-HU" sz="1400" dirty="0" err="1" smtClean="0">
                <a:latin typeface="+mn-lt"/>
              </a:rPr>
              <a:t>via</a:t>
            </a:r>
            <a:r>
              <a:rPr lang="hu-HU" altLang="hu-HU" sz="1400" dirty="0" smtClean="0">
                <a:latin typeface="+mn-lt"/>
              </a:rPr>
              <a:t> IMCOMM </a:t>
            </a:r>
            <a:r>
              <a:rPr lang="hu-HU" altLang="hu-HU" sz="1400" dirty="0" err="1" smtClean="0">
                <a:latin typeface="+mn-lt"/>
              </a:rPr>
              <a:t>suggested</a:t>
            </a:r>
            <a:endParaRPr lang="hu-HU" altLang="hu-HU" sz="1400" dirty="0">
              <a:latin typeface="+mn-lt"/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5364090" y="3291830"/>
            <a:ext cx="18429" cy="992497"/>
          </a:xfrm>
          <a:prstGeom prst="line">
            <a:avLst/>
          </a:prstGeom>
          <a:ln w="28575">
            <a:solidFill>
              <a:srgbClr val="1D8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1452246" y="-92546"/>
            <a:ext cx="3056376" cy="2620666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5796136" y="420712"/>
            <a:ext cx="2069802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Train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linking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3" name="Chart 5"/>
          <p:cNvGraphicFramePr/>
          <p:nvPr>
            <p:extLst>
              <p:ext uri="{D42A27DB-BD31-4B8C-83A1-F6EECF244321}">
                <p14:modId xmlns:p14="http://schemas.microsoft.com/office/powerpoint/2010/main" val="3384957907"/>
              </p:ext>
            </p:extLst>
          </p:nvPr>
        </p:nvGraphicFramePr>
        <p:xfrm>
          <a:off x="1541979" y="199804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6" y="1580556"/>
            <a:ext cx="2913531" cy="3291830"/>
          </a:xfrm>
          <a:prstGeom prst="rect">
            <a:avLst/>
          </a:prstGeom>
        </p:spPr>
      </p:pic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436401" y="3032410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38458" y="2974561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870344" y="2477238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09221" y="2858386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375981" y="3061646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300181" y="3062385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149775" y="3035870"/>
            <a:ext cx="58473" cy="5847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Hexagon 18"/>
          <p:cNvSpPr/>
          <p:nvPr/>
        </p:nvSpPr>
        <p:spPr>
          <a:xfrm rot="5400000">
            <a:off x="6508512" y="3472652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Method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err="1" smtClean="0">
                <a:solidFill>
                  <a:schemeClr val="tx1"/>
                </a:solidFill>
              </a:rPr>
              <a:t>Provided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by</a:t>
            </a:r>
            <a:r>
              <a:rPr lang="hu-HU" sz="1200" dirty="0" smtClean="0">
                <a:solidFill>
                  <a:schemeClr val="tx1"/>
                </a:solidFill>
              </a:rPr>
              <a:t> RailNetEurope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rapezoid 13"/>
          <p:cNvSpPr/>
          <p:nvPr/>
        </p:nvSpPr>
        <p:spPr>
          <a:xfrm rot="19800000">
            <a:off x="6521779" y="3564027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33"/>
          <p:cNvSpPr/>
          <p:nvPr/>
        </p:nvSpPr>
        <p:spPr>
          <a:xfrm rot="5400000">
            <a:off x="5087617" y="3472652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Period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smtClean="0">
                <a:solidFill>
                  <a:schemeClr val="tx1"/>
                </a:solidFill>
              </a:rPr>
              <a:t>Last </a:t>
            </a:r>
            <a:r>
              <a:rPr lang="hu-HU" sz="1200" dirty="0" err="1" smtClean="0">
                <a:solidFill>
                  <a:schemeClr val="tx1"/>
                </a:solidFill>
              </a:rPr>
              <a:t>autumn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rapezoid 15"/>
          <p:cNvSpPr/>
          <p:nvPr/>
        </p:nvSpPr>
        <p:spPr>
          <a:xfrm rot="1800000">
            <a:off x="5731715" y="3562609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34"/>
          <p:cNvSpPr/>
          <p:nvPr/>
        </p:nvSpPr>
        <p:spPr>
          <a:xfrm rot="5400000">
            <a:off x="6508512" y="997638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Follow-up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err="1" smtClean="0">
                <a:solidFill>
                  <a:schemeClr val="tx1"/>
                </a:solidFill>
              </a:rPr>
              <a:t>Presentation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by</a:t>
            </a:r>
            <a:r>
              <a:rPr lang="hu-HU" sz="1200" dirty="0" smtClean="0">
                <a:solidFill>
                  <a:schemeClr val="tx1"/>
                </a:solidFill>
              </a:rPr>
              <a:t> RCC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2600000" flipH="1">
            <a:off x="6521779" y="2183442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36"/>
          <p:cNvSpPr/>
          <p:nvPr/>
        </p:nvSpPr>
        <p:spPr>
          <a:xfrm rot="5400000">
            <a:off x="5087617" y="997638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Outcome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err="1" smtClean="0">
                <a:solidFill>
                  <a:schemeClr val="tx1"/>
                </a:solidFill>
              </a:rPr>
              <a:t>Improvement</a:t>
            </a:r>
            <a:r>
              <a:rPr lang="hu-HU" sz="1200" dirty="0" smtClean="0">
                <a:solidFill>
                  <a:schemeClr val="tx1"/>
                </a:solidFill>
              </a:rPr>
              <a:t> during </a:t>
            </a:r>
            <a:r>
              <a:rPr lang="hu-HU" sz="1200" dirty="0" err="1" smtClean="0">
                <a:solidFill>
                  <a:schemeClr val="tx1"/>
                </a:solidFill>
              </a:rPr>
              <a:t>the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period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 rot="9000000" flipH="1">
            <a:off x="5731715" y="2182023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39"/>
          <p:cNvSpPr/>
          <p:nvPr/>
        </p:nvSpPr>
        <p:spPr>
          <a:xfrm rot="5400000">
            <a:off x="7208018" y="2232144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Locations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smtClean="0">
                <a:solidFill>
                  <a:schemeClr val="tx1"/>
                </a:solidFill>
              </a:rPr>
              <a:t>9 </a:t>
            </a:r>
            <a:r>
              <a:rPr lang="hu-HU" sz="1200" dirty="0" err="1" smtClean="0">
                <a:solidFill>
                  <a:schemeClr val="tx1"/>
                </a:solidFill>
              </a:rPr>
              <a:t>border</a:t>
            </a:r>
            <a:r>
              <a:rPr lang="hu-HU" sz="1200" dirty="0" smtClean="0">
                <a:solidFill>
                  <a:schemeClr val="tx1"/>
                </a:solidFill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</a:rPr>
              <a:t>crossings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Trapezoid 21"/>
          <p:cNvSpPr/>
          <p:nvPr/>
        </p:nvSpPr>
        <p:spPr>
          <a:xfrm rot="16200000" flipH="1">
            <a:off x="6904334" y="2869780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41"/>
          <p:cNvSpPr/>
          <p:nvPr/>
        </p:nvSpPr>
        <p:spPr>
          <a:xfrm rot="5400000">
            <a:off x="4387248" y="2235144"/>
            <a:ext cx="1601687" cy="1392982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65760" tIns="0" rIns="0" bIns="0" numCol="1" spcCol="1270" anchor="t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600" dirty="0" err="1" smtClean="0">
                <a:solidFill>
                  <a:schemeClr val="tx1"/>
                </a:solidFill>
              </a:rPr>
              <a:t>Measured</a:t>
            </a:r>
            <a:endParaRPr lang="en-US" sz="1600" dirty="0">
              <a:solidFill>
                <a:schemeClr val="tx1"/>
              </a:solidFill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hu-HU" sz="1200" dirty="0" err="1" smtClean="0">
                <a:solidFill>
                  <a:schemeClr val="tx1"/>
                </a:solidFill>
              </a:rPr>
              <a:t>Number</a:t>
            </a:r>
            <a:r>
              <a:rPr lang="hu-HU" sz="1200" dirty="0" smtClean="0">
                <a:solidFill>
                  <a:schemeClr val="tx1"/>
                </a:solidFill>
              </a:rPr>
              <a:t> of link </a:t>
            </a:r>
            <a:r>
              <a:rPr lang="hu-HU" sz="1200" dirty="0" err="1" smtClean="0">
                <a:solidFill>
                  <a:schemeClr val="tx1"/>
                </a:solidFill>
              </a:rPr>
              <a:t>candidates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 rot="5400000" flipH="1">
            <a:off x="5350136" y="2869780"/>
            <a:ext cx="945184" cy="123710"/>
          </a:xfrm>
          <a:prstGeom prst="trapezoid">
            <a:avLst>
              <a:gd name="adj" fmla="val 5803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56"/>
          <p:cNvSpPr/>
          <p:nvPr/>
        </p:nvSpPr>
        <p:spPr>
          <a:xfrm rot="5400000">
            <a:off x="4907372" y="1046818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26" name="Hexagon 58"/>
          <p:cNvSpPr/>
          <p:nvPr/>
        </p:nvSpPr>
        <p:spPr>
          <a:xfrm rot="5400000">
            <a:off x="7712959" y="1043802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7" name="Hexagon 59"/>
          <p:cNvSpPr/>
          <p:nvPr/>
        </p:nvSpPr>
        <p:spPr>
          <a:xfrm rot="5400000">
            <a:off x="8416028" y="2278447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8" name="Hexagon 60"/>
          <p:cNvSpPr/>
          <p:nvPr/>
        </p:nvSpPr>
        <p:spPr>
          <a:xfrm rot="5400000">
            <a:off x="7717252" y="4321212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9" name="Hexagon 61"/>
          <p:cNvSpPr/>
          <p:nvPr/>
        </p:nvSpPr>
        <p:spPr>
          <a:xfrm rot="5400000">
            <a:off x="4907372" y="4321212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30" name="Hexagon 62"/>
          <p:cNvSpPr/>
          <p:nvPr/>
        </p:nvSpPr>
        <p:spPr>
          <a:xfrm rot="5400000">
            <a:off x="4207226" y="2278449"/>
            <a:ext cx="574162" cy="499346"/>
          </a:xfrm>
          <a:prstGeom prst="hexagon">
            <a:avLst>
              <a:gd name="adj" fmla="val 28802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31" name="Freeform 147"/>
          <p:cNvSpPr>
            <a:spLocks noEditPoints="1"/>
          </p:cNvSpPr>
          <p:nvPr/>
        </p:nvSpPr>
        <p:spPr bwMode="auto">
          <a:xfrm>
            <a:off x="5048236" y="2404344"/>
            <a:ext cx="279708" cy="353314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5756195" y="3670561"/>
            <a:ext cx="264530" cy="320558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 noEditPoints="1"/>
          </p:cNvSpPr>
          <p:nvPr/>
        </p:nvSpPr>
        <p:spPr bwMode="auto">
          <a:xfrm>
            <a:off x="5719042" y="1153623"/>
            <a:ext cx="338836" cy="331778"/>
          </a:xfrm>
          <a:custGeom>
            <a:avLst/>
            <a:gdLst>
              <a:gd name="T0" fmla="*/ 260 w 800"/>
              <a:gd name="T1" fmla="*/ 392 h 784"/>
              <a:gd name="T2" fmla="*/ 539 w 800"/>
              <a:gd name="T3" fmla="*/ 392 h 784"/>
              <a:gd name="T4" fmla="*/ 400 w 800"/>
              <a:gd name="T5" fmla="*/ 495 h 784"/>
              <a:gd name="T6" fmla="*/ 400 w 800"/>
              <a:gd name="T7" fmla="*/ 289 h 784"/>
              <a:gd name="T8" fmla="*/ 400 w 800"/>
              <a:gd name="T9" fmla="*/ 495 h 784"/>
              <a:gd name="T10" fmla="*/ 676 w 800"/>
              <a:gd name="T11" fmla="*/ 260 h 784"/>
              <a:gd name="T12" fmla="*/ 651 w 800"/>
              <a:gd name="T13" fmla="*/ 84 h 784"/>
              <a:gd name="T14" fmla="*/ 638 w 800"/>
              <a:gd name="T15" fmla="*/ 79 h 784"/>
              <a:gd name="T16" fmla="*/ 500 w 800"/>
              <a:gd name="T17" fmla="*/ 107 h 784"/>
              <a:gd name="T18" fmla="*/ 356 w 800"/>
              <a:gd name="T19" fmla="*/ 0 h 784"/>
              <a:gd name="T20" fmla="*/ 265 w 800"/>
              <a:gd name="T21" fmla="*/ 121 h 784"/>
              <a:gd name="T22" fmla="*/ 150 w 800"/>
              <a:gd name="T23" fmla="*/ 82 h 784"/>
              <a:gd name="T24" fmla="*/ 122 w 800"/>
              <a:gd name="T25" fmla="*/ 261 h 784"/>
              <a:gd name="T26" fmla="*/ 0 w 800"/>
              <a:gd name="T27" fmla="*/ 353 h 784"/>
              <a:gd name="T28" fmla="*/ 109 w 800"/>
              <a:gd name="T29" fmla="*/ 492 h 784"/>
              <a:gd name="T30" fmla="*/ 88 w 800"/>
              <a:gd name="T31" fmla="*/ 642 h 784"/>
              <a:gd name="T32" fmla="*/ 154 w 800"/>
              <a:gd name="T33" fmla="*/ 705 h 784"/>
              <a:gd name="T34" fmla="*/ 266 w 800"/>
              <a:gd name="T35" fmla="*/ 664 h 784"/>
              <a:gd name="T36" fmla="*/ 359 w 800"/>
              <a:gd name="T37" fmla="*/ 784 h 784"/>
              <a:gd name="T38" fmla="*/ 501 w 800"/>
              <a:gd name="T39" fmla="*/ 677 h 784"/>
              <a:gd name="T40" fmla="*/ 641 w 800"/>
              <a:gd name="T41" fmla="*/ 703 h 784"/>
              <a:gd name="T42" fmla="*/ 714 w 800"/>
              <a:gd name="T43" fmla="*/ 639 h 784"/>
              <a:gd name="T44" fmla="*/ 690 w 800"/>
              <a:gd name="T45" fmla="*/ 491 h 784"/>
              <a:gd name="T46" fmla="*/ 800 w 800"/>
              <a:gd name="T47" fmla="*/ 349 h 784"/>
              <a:gd name="T48" fmla="*/ 766 w 800"/>
              <a:gd name="T49" fmla="*/ 423 h 784"/>
              <a:gd name="T50" fmla="*/ 665 w 800"/>
              <a:gd name="T51" fmla="*/ 464 h 784"/>
              <a:gd name="T52" fmla="*/ 643 w 800"/>
              <a:gd name="T53" fmla="*/ 531 h 784"/>
              <a:gd name="T54" fmla="*/ 636 w 800"/>
              <a:gd name="T55" fmla="*/ 667 h 784"/>
              <a:gd name="T56" fmla="*/ 535 w 800"/>
              <a:gd name="T57" fmla="*/ 627 h 784"/>
              <a:gd name="T58" fmla="*/ 472 w 800"/>
              <a:gd name="T59" fmla="*/ 658 h 784"/>
              <a:gd name="T60" fmla="*/ 368 w 800"/>
              <a:gd name="T61" fmla="*/ 750 h 784"/>
              <a:gd name="T62" fmla="*/ 325 w 800"/>
              <a:gd name="T63" fmla="*/ 651 h 784"/>
              <a:gd name="T64" fmla="*/ 258 w 800"/>
              <a:gd name="T65" fmla="*/ 630 h 784"/>
              <a:gd name="T66" fmla="*/ 119 w 800"/>
              <a:gd name="T67" fmla="*/ 624 h 784"/>
              <a:gd name="T68" fmla="*/ 160 w 800"/>
              <a:gd name="T69" fmla="*/ 524 h 784"/>
              <a:gd name="T70" fmla="*/ 128 w 800"/>
              <a:gd name="T71" fmla="*/ 462 h 784"/>
              <a:gd name="T72" fmla="*/ 34 w 800"/>
              <a:gd name="T73" fmla="*/ 362 h 784"/>
              <a:gd name="T74" fmla="*/ 135 w 800"/>
              <a:gd name="T75" fmla="*/ 320 h 784"/>
              <a:gd name="T76" fmla="*/ 156 w 800"/>
              <a:gd name="T77" fmla="*/ 254 h 784"/>
              <a:gd name="T78" fmla="*/ 163 w 800"/>
              <a:gd name="T79" fmla="*/ 118 h 784"/>
              <a:gd name="T80" fmla="*/ 265 w 800"/>
              <a:gd name="T81" fmla="*/ 158 h 784"/>
              <a:gd name="T82" fmla="*/ 328 w 800"/>
              <a:gd name="T83" fmla="*/ 126 h 784"/>
              <a:gd name="T84" fmla="*/ 431 w 800"/>
              <a:gd name="T85" fmla="*/ 34 h 784"/>
              <a:gd name="T86" fmla="*/ 474 w 800"/>
              <a:gd name="T87" fmla="*/ 133 h 784"/>
              <a:gd name="T88" fmla="*/ 541 w 800"/>
              <a:gd name="T89" fmla="*/ 155 h 784"/>
              <a:gd name="T90" fmla="*/ 681 w 800"/>
              <a:gd name="T91" fmla="*/ 161 h 784"/>
              <a:gd name="T92" fmla="*/ 639 w 800"/>
              <a:gd name="T93" fmla="*/ 260 h 784"/>
              <a:gd name="T94" fmla="*/ 672 w 800"/>
              <a:gd name="T95" fmla="*/ 322 h 784"/>
              <a:gd name="T96" fmla="*/ 766 w 800"/>
              <a:gd name="T97" fmla="*/ 42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0" h="784">
                <a:moveTo>
                  <a:pt x="400" y="255"/>
                </a:moveTo>
                <a:cubicBezTo>
                  <a:pt x="323" y="255"/>
                  <a:pt x="260" y="317"/>
                  <a:pt x="260" y="392"/>
                </a:cubicBezTo>
                <a:cubicBezTo>
                  <a:pt x="260" y="468"/>
                  <a:pt x="323" y="529"/>
                  <a:pt x="400" y="529"/>
                </a:cubicBezTo>
                <a:cubicBezTo>
                  <a:pt x="477" y="529"/>
                  <a:pt x="539" y="468"/>
                  <a:pt x="539" y="392"/>
                </a:cubicBezTo>
                <a:cubicBezTo>
                  <a:pt x="539" y="317"/>
                  <a:pt x="477" y="255"/>
                  <a:pt x="400" y="255"/>
                </a:cubicBezTo>
                <a:close/>
                <a:moveTo>
                  <a:pt x="400" y="495"/>
                </a:moveTo>
                <a:cubicBezTo>
                  <a:pt x="341" y="495"/>
                  <a:pt x="294" y="449"/>
                  <a:pt x="294" y="392"/>
                </a:cubicBezTo>
                <a:cubicBezTo>
                  <a:pt x="294" y="335"/>
                  <a:pt x="341" y="289"/>
                  <a:pt x="400" y="289"/>
                </a:cubicBezTo>
                <a:cubicBezTo>
                  <a:pt x="458" y="289"/>
                  <a:pt x="505" y="335"/>
                  <a:pt x="505" y="392"/>
                </a:cubicBezTo>
                <a:cubicBezTo>
                  <a:pt x="505" y="449"/>
                  <a:pt x="458" y="495"/>
                  <a:pt x="400" y="495"/>
                </a:cubicBezTo>
                <a:close/>
                <a:moveTo>
                  <a:pt x="690" y="293"/>
                </a:moveTo>
                <a:cubicBezTo>
                  <a:pt x="676" y="260"/>
                  <a:pt x="676" y="260"/>
                  <a:pt x="676" y="260"/>
                </a:cubicBezTo>
                <a:cubicBezTo>
                  <a:pt x="723" y="155"/>
                  <a:pt x="720" y="152"/>
                  <a:pt x="711" y="143"/>
                </a:cubicBezTo>
                <a:cubicBezTo>
                  <a:pt x="651" y="84"/>
                  <a:pt x="651" y="84"/>
                  <a:pt x="651" y="84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38" y="79"/>
                  <a:pt x="638" y="79"/>
                  <a:pt x="638" y="79"/>
                </a:cubicBezTo>
                <a:cubicBezTo>
                  <a:pt x="635" y="79"/>
                  <a:pt x="624" y="79"/>
                  <a:pt x="533" y="121"/>
                </a:cubicBezTo>
                <a:cubicBezTo>
                  <a:pt x="500" y="107"/>
                  <a:pt x="500" y="107"/>
                  <a:pt x="500" y="107"/>
                </a:cubicBezTo>
                <a:cubicBezTo>
                  <a:pt x="457" y="0"/>
                  <a:pt x="452" y="0"/>
                  <a:pt x="44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43" y="0"/>
                  <a:pt x="338" y="0"/>
                  <a:pt x="298" y="108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04" y="95"/>
                  <a:pt x="168" y="82"/>
                  <a:pt x="158" y="82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154"/>
                  <a:pt x="73" y="158"/>
                  <a:pt x="122" y="261"/>
                </a:cubicBezTo>
                <a:cubicBezTo>
                  <a:pt x="109" y="294"/>
                  <a:pt x="109" y="294"/>
                  <a:pt x="109" y="294"/>
                </a:cubicBezTo>
                <a:cubicBezTo>
                  <a:pt x="0" y="336"/>
                  <a:pt x="0" y="340"/>
                  <a:pt x="0" y="35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48"/>
                  <a:pt x="0" y="453"/>
                  <a:pt x="109" y="492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76" y="629"/>
                  <a:pt x="79" y="633"/>
                  <a:pt x="88" y="642"/>
                </a:cubicBezTo>
                <a:cubicBezTo>
                  <a:pt x="148" y="700"/>
                  <a:pt x="148" y="700"/>
                  <a:pt x="148" y="700"/>
                </a:cubicBezTo>
                <a:cubicBezTo>
                  <a:pt x="154" y="705"/>
                  <a:pt x="154" y="705"/>
                  <a:pt x="154" y="705"/>
                </a:cubicBezTo>
                <a:cubicBezTo>
                  <a:pt x="161" y="705"/>
                  <a:pt x="161" y="705"/>
                  <a:pt x="161" y="705"/>
                </a:cubicBezTo>
                <a:cubicBezTo>
                  <a:pt x="164" y="705"/>
                  <a:pt x="175" y="705"/>
                  <a:pt x="266" y="664"/>
                </a:cubicBezTo>
                <a:cubicBezTo>
                  <a:pt x="299" y="677"/>
                  <a:pt x="299" y="677"/>
                  <a:pt x="299" y="677"/>
                </a:cubicBezTo>
                <a:cubicBezTo>
                  <a:pt x="342" y="784"/>
                  <a:pt x="347" y="784"/>
                  <a:pt x="359" y="784"/>
                </a:cubicBezTo>
                <a:cubicBezTo>
                  <a:pt x="443" y="784"/>
                  <a:pt x="443" y="784"/>
                  <a:pt x="443" y="784"/>
                </a:cubicBezTo>
                <a:cubicBezTo>
                  <a:pt x="456" y="784"/>
                  <a:pt x="461" y="784"/>
                  <a:pt x="501" y="677"/>
                </a:cubicBezTo>
                <a:cubicBezTo>
                  <a:pt x="534" y="664"/>
                  <a:pt x="534" y="664"/>
                  <a:pt x="534" y="664"/>
                </a:cubicBezTo>
                <a:cubicBezTo>
                  <a:pt x="595" y="689"/>
                  <a:pt x="631" y="703"/>
                  <a:pt x="641" y="703"/>
                </a:cubicBezTo>
                <a:cubicBezTo>
                  <a:pt x="649" y="702"/>
                  <a:pt x="649" y="702"/>
                  <a:pt x="649" y="702"/>
                </a:cubicBezTo>
                <a:cubicBezTo>
                  <a:pt x="714" y="639"/>
                  <a:pt x="714" y="639"/>
                  <a:pt x="714" y="639"/>
                </a:cubicBezTo>
                <a:cubicBezTo>
                  <a:pt x="723" y="630"/>
                  <a:pt x="726" y="627"/>
                  <a:pt x="677" y="523"/>
                </a:cubicBezTo>
                <a:cubicBezTo>
                  <a:pt x="690" y="491"/>
                  <a:pt x="690" y="491"/>
                  <a:pt x="690" y="491"/>
                </a:cubicBezTo>
                <a:cubicBezTo>
                  <a:pt x="800" y="449"/>
                  <a:pt x="800" y="444"/>
                  <a:pt x="800" y="432"/>
                </a:cubicBezTo>
                <a:cubicBezTo>
                  <a:pt x="800" y="349"/>
                  <a:pt x="800" y="349"/>
                  <a:pt x="800" y="349"/>
                </a:cubicBezTo>
                <a:cubicBezTo>
                  <a:pt x="800" y="336"/>
                  <a:pt x="800" y="332"/>
                  <a:pt x="690" y="293"/>
                </a:cubicBezTo>
                <a:close/>
                <a:moveTo>
                  <a:pt x="766" y="423"/>
                </a:moveTo>
                <a:cubicBezTo>
                  <a:pt x="750" y="431"/>
                  <a:pt x="708" y="448"/>
                  <a:pt x="671" y="462"/>
                </a:cubicBezTo>
                <a:cubicBezTo>
                  <a:pt x="665" y="464"/>
                  <a:pt x="665" y="464"/>
                  <a:pt x="665" y="464"/>
                </a:cubicBezTo>
                <a:cubicBezTo>
                  <a:pt x="640" y="524"/>
                  <a:pt x="640" y="524"/>
                  <a:pt x="640" y="524"/>
                </a:cubicBezTo>
                <a:cubicBezTo>
                  <a:pt x="643" y="531"/>
                  <a:pt x="643" y="531"/>
                  <a:pt x="643" y="531"/>
                </a:cubicBezTo>
                <a:cubicBezTo>
                  <a:pt x="659" y="565"/>
                  <a:pt x="677" y="605"/>
                  <a:pt x="683" y="621"/>
                </a:cubicBezTo>
                <a:cubicBezTo>
                  <a:pt x="636" y="667"/>
                  <a:pt x="636" y="667"/>
                  <a:pt x="636" y="667"/>
                </a:cubicBezTo>
                <a:cubicBezTo>
                  <a:pt x="620" y="662"/>
                  <a:pt x="577" y="645"/>
                  <a:pt x="541" y="629"/>
                </a:cubicBezTo>
                <a:cubicBezTo>
                  <a:pt x="535" y="627"/>
                  <a:pt x="535" y="627"/>
                  <a:pt x="535" y="627"/>
                </a:cubicBezTo>
                <a:cubicBezTo>
                  <a:pt x="474" y="651"/>
                  <a:pt x="474" y="651"/>
                  <a:pt x="474" y="651"/>
                </a:cubicBezTo>
                <a:cubicBezTo>
                  <a:pt x="472" y="658"/>
                  <a:pt x="472" y="658"/>
                  <a:pt x="472" y="658"/>
                </a:cubicBezTo>
                <a:cubicBezTo>
                  <a:pt x="458" y="694"/>
                  <a:pt x="442" y="735"/>
                  <a:pt x="434" y="750"/>
                </a:cubicBezTo>
                <a:cubicBezTo>
                  <a:pt x="368" y="750"/>
                  <a:pt x="368" y="750"/>
                  <a:pt x="368" y="750"/>
                </a:cubicBezTo>
                <a:cubicBezTo>
                  <a:pt x="360" y="735"/>
                  <a:pt x="342" y="694"/>
                  <a:pt x="328" y="658"/>
                </a:cubicBezTo>
                <a:cubicBezTo>
                  <a:pt x="325" y="651"/>
                  <a:pt x="325" y="651"/>
                  <a:pt x="325" y="651"/>
                </a:cubicBezTo>
                <a:cubicBezTo>
                  <a:pt x="265" y="627"/>
                  <a:pt x="265" y="627"/>
                  <a:pt x="265" y="627"/>
                </a:cubicBezTo>
                <a:cubicBezTo>
                  <a:pt x="258" y="630"/>
                  <a:pt x="258" y="630"/>
                  <a:pt x="258" y="630"/>
                </a:cubicBezTo>
                <a:cubicBezTo>
                  <a:pt x="223" y="646"/>
                  <a:pt x="181" y="664"/>
                  <a:pt x="166" y="670"/>
                </a:cubicBezTo>
                <a:cubicBezTo>
                  <a:pt x="119" y="624"/>
                  <a:pt x="119" y="624"/>
                  <a:pt x="119" y="624"/>
                </a:cubicBezTo>
                <a:cubicBezTo>
                  <a:pt x="124" y="607"/>
                  <a:pt x="141" y="566"/>
                  <a:pt x="157" y="531"/>
                </a:cubicBezTo>
                <a:cubicBezTo>
                  <a:pt x="160" y="524"/>
                  <a:pt x="160" y="524"/>
                  <a:pt x="160" y="524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92" y="449"/>
                  <a:pt x="50" y="433"/>
                  <a:pt x="34" y="42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9" y="354"/>
                  <a:pt x="92" y="337"/>
                  <a:pt x="128" y="323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56" y="254"/>
                  <a:pt x="156" y="254"/>
                  <a:pt x="156" y="254"/>
                </a:cubicBezTo>
                <a:cubicBezTo>
                  <a:pt x="140" y="220"/>
                  <a:pt x="122" y="180"/>
                  <a:pt x="116" y="163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80" y="123"/>
                  <a:pt x="222" y="140"/>
                  <a:pt x="258" y="155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41" y="91"/>
                  <a:pt x="357" y="50"/>
                  <a:pt x="365" y="34"/>
                </a:cubicBezTo>
                <a:cubicBezTo>
                  <a:pt x="431" y="34"/>
                  <a:pt x="431" y="34"/>
                  <a:pt x="431" y="34"/>
                </a:cubicBezTo>
                <a:cubicBezTo>
                  <a:pt x="439" y="50"/>
                  <a:pt x="457" y="91"/>
                  <a:pt x="471" y="127"/>
                </a:cubicBezTo>
                <a:cubicBezTo>
                  <a:pt x="474" y="133"/>
                  <a:pt x="474" y="133"/>
                  <a:pt x="474" y="133"/>
                </a:cubicBezTo>
                <a:cubicBezTo>
                  <a:pt x="534" y="158"/>
                  <a:pt x="534" y="158"/>
                  <a:pt x="534" y="158"/>
                </a:cubicBezTo>
                <a:cubicBezTo>
                  <a:pt x="541" y="155"/>
                  <a:pt x="541" y="155"/>
                  <a:pt x="541" y="155"/>
                </a:cubicBezTo>
                <a:cubicBezTo>
                  <a:pt x="576" y="138"/>
                  <a:pt x="619" y="120"/>
                  <a:pt x="634" y="115"/>
                </a:cubicBezTo>
                <a:cubicBezTo>
                  <a:pt x="681" y="161"/>
                  <a:pt x="681" y="161"/>
                  <a:pt x="681" y="161"/>
                </a:cubicBezTo>
                <a:cubicBezTo>
                  <a:pt x="675" y="177"/>
                  <a:pt x="658" y="218"/>
                  <a:pt x="642" y="253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64" y="320"/>
                  <a:pt x="664" y="320"/>
                  <a:pt x="664" y="320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708" y="335"/>
                  <a:pt x="750" y="351"/>
                  <a:pt x="766" y="359"/>
                </a:cubicBezTo>
                <a:lnTo>
                  <a:pt x="766" y="4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6186892" y="2503122"/>
            <a:ext cx="831208" cy="885712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7139367" y="3652995"/>
            <a:ext cx="339974" cy="339974"/>
          </a:xfrm>
          <a:custGeom>
            <a:avLst/>
            <a:gdLst>
              <a:gd name="T0" fmla="*/ 400 w 800"/>
              <a:gd name="T1" fmla="*/ 0 h 800"/>
              <a:gd name="T2" fmla="*/ 0 w 800"/>
              <a:gd name="T3" fmla="*/ 400 h 800"/>
              <a:gd name="T4" fmla="*/ 400 w 800"/>
              <a:gd name="T5" fmla="*/ 800 h 800"/>
              <a:gd name="T6" fmla="*/ 800 w 800"/>
              <a:gd name="T7" fmla="*/ 400 h 800"/>
              <a:gd name="T8" fmla="*/ 400 w 800"/>
              <a:gd name="T9" fmla="*/ 0 h 800"/>
              <a:gd name="T10" fmla="*/ 400 w 800"/>
              <a:gd name="T11" fmla="*/ 747 h 800"/>
              <a:gd name="T12" fmla="*/ 52 w 800"/>
              <a:gd name="T13" fmla="*/ 400 h 800"/>
              <a:gd name="T14" fmla="*/ 400 w 800"/>
              <a:gd name="T15" fmla="*/ 52 h 800"/>
              <a:gd name="T16" fmla="*/ 747 w 800"/>
              <a:gd name="T17" fmla="*/ 400 h 800"/>
              <a:gd name="T18" fmla="*/ 400 w 800"/>
              <a:gd name="T19" fmla="*/ 747 h 800"/>
              <a:gd name="T20" fmla="*/ 400 w 800"/>
              <a:gd name="T21" fmla="*/ 547 h 800"/>
              <a:gd name="T22" fmla="*/ 367 w 800"/>
              <a:gd name="T23" fmla="*/ 580 h 800"/>
              <a:gd name="T24" fmla="*/ 400 w 800"/>
              <a:gd name="T25" fmla="*/ 613 h 800"/>
              <a:gd name="T26" fmla="*/ 433 w 800"/>
              <a:gd name="T27" fmla="*/ 580 h 800"/>
              <a:gd name="T28" fmla="*/ 400 w 800"/>
              <a:gd name="T29" fmla="*/ 547 h 800"/>
              <a:gd name="T30" fmla="*/ 400 w 800"/>
              <a:gd name="T31" fmla="*/ 182 h 800"/>
              <a:gd name="T32" fmla="*/ 272 w 800"/>
              <a:gd name="T33" fmla="*/ 310 h 800"/>
              <a:gd name="T34" fmla="*/ 298 w 800"/>
              <a:gd name="T35" fmla="*/ 336 h 800"/>
              <a:gd name="T36" fmla="*/ 325 w 800"/>
              <a:gd name="T37" fmla="*/ 310 h 800"/>
              <a:gd name="T38" fmla="*/ 400 w 800"/>
              <a:gd name="T39" fmla="*/ 235 h 800"/>
              <a:gd name="T40" fmla="*/ 475 w 800"/>
              <a:gd name="T41" fmla="*/ 310 h 800"/>
              <a:gd name="T42" fmla="*/ 400 w 800"/>
              <a:gd name="T43" fmla="*/ 385 h 800"/>
              <a:gd name="T44" fmla="*/ 373 w 800"/>
              <a:gd name="T45" fmla="*/ 411 h 800"/>
              <a:gd name="T46" fmla="*/ 373 w 800"/>
              <a:gd name="T47" fmla="*/ 503 h 800"/>
              <a:gd name="T48" fmla="*/ 400 w 800"/>
              <a:gd name="T49" fmla="*/ 529 h 800"/>
              <a:gd name="T50" fmla="*/ 426 w 800"/>
              <a:gd name="T51" fmla="*/ 503 h 800"/>
              <a:gd name="T52" fmla="*/ 426 w 800"/>
              <a:gd name="T53" fmla="*/ 435 h 800"/>
              <a:gd name="T54" fmla="*/ 527 w 800"/>
              <a:gd name="T55" fmla="*/ 310 h 800"/>
              <a:gd name="T56" fmla="*/ 400 w 800"/>
              <a:gd name="T57" fmla="*/ 18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00" h="800">
                <a:moveTo>
                  <a:pt x="400" y="0"/>
                </a:moveTo>
                <a:cubicBezTo>
                  <a:pt x="179" y="0"/>
                  <a:pt x="0" y="179"/>
                  <a:pt x="0" y="400"/>
                </a:cubicBezTo>
                <a:cubicBezTo>
                  <a:pt x="0" y="620"/>
                  <a:pt x="179" y="800"/>
                  <a:pt x="400" y="800"/>
                </a:cubicBezTo>
                <a:cubicBezTo>
                  <a:pt x="620" y="800"/>
                  <a:pt x="800" y="620"/>
                  <a:pt x="800" y="400"/>
                </a:cubicBezTo>
                <a:cubicBezTo>
                  <a:pt x="800" y="179"/>
                  <a:pt x="620" y="0"/>
                  <a:pt x="400" y="0"/>
                </a:cubicBezTo>
                <a:close/>
                <a:moveTo>
                  <a:pt x="400" y="747"/>
                </a:moveTo>
                <a:cubicBezTo>
                  <a:pt x="208" y="747"/>
                  <a:pt x="52" y="591"/>
                  <a:pt x="52" y="400"/>
                </a:cubicBezTo>
                <a:cubicBezTo>
                  <a:pt x="52" y="208"/>
                  <a:pt x="208" y="52"/>
                  <a:pt x="400" y="52"/>
                </a:cubicBezTo>
                <a:cubicBezTo>
                  <a:pt x="591" y="52"/>
                  <a:pt x="747" y="208"/>
                  <a:pt x="747" y="400"/>
                </a:cubicBezTo>
                <a:cubicBezTo>
                  <a:pt x="747" y="591"/>
                  <a:pt x="591" y="747"/>
                  <a:pt x="400" y="747"/>
                </a:cubicBezTo>
                <a:close/>
                <a:moveTo>
                  <a:pt x="400" y="547"/>
                </a:moveTo>
                <a:cubicBezTo>
                  <a:pt x="382" y="547"/>
                  <a:pt x="367" y="562"/>
                  <a:pt x="367" y="580"/>
                </a:cubicBezTo>
                <a:cubicBezTo>
                  <a:pt x="367" y="598"/>
                  <a:pt x="382" y="613"/>
                  <a:pt x="400" y="613"/>
                </a:cubicBezTo>
                <a:cubicBezTo>
                  <a:pt x="418" y="613"/>
                  <a:pt x="433" y="598"/>
                  <a:pt x="433" y="580"/>
                </a:cubicBezTo>
                <a:cubicBezTo>
                  <a:pt x="433" y="562"/>
                  <a:pt x="418" y="547"/>
                  <a:pt x="400" y="547"/>
                </a:cubicBezTo>
                <a:close/>
                <a:moveTo>
                  <a:pt x="400" y="182"/>
                </a:moveTo>
                <a:cubicBezTo>
                  <a:pt x="329" y="182"/>
                  <a:pt x="272" y="240"/>
                  <a:pt x="272" y="310"/>
                </a:cubicBezTo>
                <a:cubicBezTo>
                  <a:pt x="272" y="325"/>
                  <a:pt x="284" y="336"/>
                  <a:pt x="298" y="336"/>
                </a:cubicBezTo>
                <a:cubicBezTo>
                  <a:pt x="313" y="336"/>
                  <a:pt x="325" y="325"/>
                  <a:pt x="325" y="310"/>
                </a:cubicBezTo>
                <a:cubicBezTo>
                  <a:pt x="325" y="269"/>
                  <a:pt x="358" y="235"/>
                  <a:pt x="400" y="235"/>
                </a:cubicBezTo>
                <a:cubicBezTo>
                  <a:pt x="441" y="235"/>
                  <a:pt x="475" y="269"/>
                  <a:pt x="475" y="310"/>
                </a:cubicBezTo>
                <a:cubicBezTo>
                  <a:pt x="475" y="351"/>
                  <a:pt x="441" y="385"/>
                  <a:pt x="400" y="385"/>
                </a:cubicBezTo>
                <a:cubicBezTo>
                  <a:pt x="385" y="385"/>
                  <a:pt x="373" y="397"/>
                  <a:pt x="373" y="411"/>
                </a:cubicBezTo>
                <a:cubicBezTo>
                  <a:pt x="373" y="503"/>
                  <a:pt x="373" y="503"/>
                  <a:pt x="373" y="503"/>
                </a:cubicBezTo>
                <a:cubicBezTo>
                  <a:pt x="373" y="517"/>
                  <a:pt x="385" y="529"/>
                  <a:pt x="400" y="529"/>
                </a:cubicBezTo>
                <a:cubicBezTo>
                  <a:pt x="414" y="529"/>
                  <a:pt x="426" y="517"/>
                  <a:pt x="426" y="503"/>
                </a:cubicBezTo>
                <a:cubicBezTo>
                  <a:pt x="426" y="435"/>
                  <a:pt x="426" y="435"/>
                  <a:pt x="426" y="435"/>
                </a:cubicBezTo>
                <a:cubicBezTo>
                  <a:pt x="484" y="423"/>
                  <a:pt x="527" y="371"/>
                  <a:pt x="527" y="310"/>
                </a:cubicBezTo>
                <a:cubicBezTo>
                  <a:pt x="527" y="240"/>
                  <a:pt x="470" y="182"/>
                  <a:pt x="400" y="1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7808235" y="2407002"/>
            <a:ext cx="401252" cy="331976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7"/>
          <p:cNvSpPr>
            <a:spLocks noEditPoints="1"/>
          </p:cNvSpPr>
          <p:nvPr/>
        </p:nvSpPr>
        <p:spPr bwMode="auto">
          <a:xfrm>
            <a:off x="7153569" y="1170772"/>
            <a:ext cx="311570" cy="305076"/>
          </a:xfrm>
          <a:custGeom>
            <a:avLst/>
            <a:gdLst>
              <a:gd name="T0" fmla="*/ 492 w 800"/>
              <a:gd name="T1" fmla="*/ 141 h 784"/>
              <a:gd name="T2" fmla="*/ 442 w 800"/>
              <a:gd name="T3" fmla="*/ 733 h 784"/>
              <a:gd name="T4" fmla="*/ 523 w 800"/>
              <a:gd name="T5" fmla="*/ 784 h 784"/>
              <a:gd name="T6" fmla="*/ 574 w 800"/>
              <a:gd name="T7" fmla="*/ 192 h 784"/>
              <a:gd name="T8" fmla="*/ 542 w 800"/>
              <a:gd name="T9" fmla="*/ 733 h 784"/>
              <a:gd name="T10" fmla="*/ 492 w 800"/>
              <a:gd name="T11" fmla="*/ 752 h 784"/>
              <a:gd name="T12" fmla="*/ 474 w 800"/>
              <a:gd name="T13" fmla="*/ 192 h 784"/>
              <a:gd name="T14" fmla="*/ 523 w 800"/>
              <a:gd name="T15" fmla="*/ 173 h 784"/>
              <a:gd name="T16" fmla="*/ 542 w 800"/>
              <a:gd name="T17" fmla="*/ 733 h 784"/>
              <a:gd name="T18" fmla="*/ 50 w 800"/>
              <a:gd name="T19" fmla="*/ 453 h 784"/>
              <a:gd name="T20" fmla="*/ 0 w 800"/>
              <a:gd name="T21" fmla="*/ 733 h 784"/>
              <a:gd name="T22" fmla="*/ 81 w 800"/>
              <a:gd name="T23" fmla="*/ 784 h 784"/>
              <a:gd name="T24" fmla="*/ 132 w 800"/>
              <a:gd name="T25" fmla="*/ 504 h 784"/>
              <a:gd name="T26" fmla="*/ 100 w 800"/>
              <a:gd name="T27" fmla="*/ 733 h 784"/>
              <a:gd name="T28" fmla="*/ 50 w 800"/>
              <a:gd name="T29" fmla="*/ 752 h 784"/>
              <a:gd name="T30" fmla="*/ 31 w 800"/>
              <a:gd name="T31" fmla="*/ 504 h 784"/>
              <a:gd name="T32" fmla="*/ 81 w 800"/>
              <a:gd name="T33" fmla="*/ 485 h 784"/>
              <a:gd name="T34" fmla="*/ 100 w 800"/>
              <a:gd name="T35" fmla="*/ 733 h 784"/>
              <a:gd name="T36" fmla="*/ 718 w 800"/>
              <a:gd name="T37" fmla="*/ 0 h 784"/>
              <a:gd name="T38" fmla="*/ 668 w 800"/>
              <a:gd name="T39" fmla="*/ 733 h 784"/>
              <a:gd name="T40" fmla="*/ 749 w 800"/>
              <a:gd name="T41" fmla="*/ 784 h 784"/>
              <a:gd name="T42" fmla="*/ 800 w 800"/>
              <a:gd name="T43" fmla="*/ 51 h 784"/>
              <a:gd name="T44" fmla="*/ 768 w 800"/>
              <a:gd name="T45" fmla="*/ 733 h 784"/>
              <a:gd name="T46" fmla="*/ 718 w 800"/>
              <a:gd name="T47" fmla="*/ 752 h 784"/>
              <a:gd name="T48" fmla="*/ 700 w 800"/>
              <a:gd name="T49" fmla="*/ 51 h 784"/>
              <a:gd name="T50" fmla="*/ 749 w 800"/>
              <a:gd name="T51" fmla="*/ 32 h 784"/>
              <a:gd name="T52" fmla="*/ 768 w 800"/>
              <a:gd name="T53" fmla="*/ 733 h 784"/>
              <a:gd name="T54" fmla="*/ 265 w 800"/>
              <a:gd name="T55" fmla="*/ 304 h 784"/>
              <a:gd name="T56" fmla="*/ 215 w 800"/>
              <a:gd name="T57" fmla="*/ 733 h 784"/>
              <a:gd name="T58" fmla="*/ 296 w 800"/>
              <a:gd name="T59" fmla="*/ 784 h 784"/>
              <a:gd name="T60" fmla="*/ 347 w 800"/>
              <a:gd name="T61" fmla="*/ 355 h 784"/>
              <a:gd name="T62" fmla="*/ 296 w 800"/>
              <a:gd name="T63" fmla="*/ 752 h 784"/>
              <a:gd name="T64" fmla="*/ 247 w 800"/>
              <a:gd name="T65" fmla="*/ 733 h 784"/>
              <a:gd name="T66" fmla="*/ 265 w 800"/>
              <a:gd name="T67" fmla="*/ 336 h 784"/>
              <a:gd name="T68" fmla="*/ 315 w 800"/>
              <a:gd name="T69" fmla="*/ 355 h 784"/>
              <a:gd name="T70" fmla="*/ 315 w 800"/>
              <a:gd name="T71" fmla="*/ 7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784">
                <a:moveTo>
                  <a:pt x="523" y="141"/>
                </a:moveTo>
                <a:cubicBezTo>
                  <a:pt x="492" y="141"/>
                  <a:pt x="492" y="141"/>
                  <a:pt x="492" y="141"/>
                </a:cubicBezTo>
                <a:cubicBezTo>
                  <a:pt x="464" y="141"/>
                  <a:pt x="442" y="164"/>
                  <a:pt x="442" y="192"/>
                </a:cubicBezTo>
                <a:cubicBezTo>
                  <a:pt x="442" y="733"/>
                  <a:pt x="442" y="733"/>
                  <a:pt x="442" y="733"/>
                </a:cubicBezTo>
                <a:cubicBezTo>
                  <a:pt x="442" y="761"/>
                  <a:pt x="464" y="784"/>
                  <a:pt x="492" y="784"/>
                </a:cubicBezTo>
                <a:cubicBezTo>
                  <a:pt x="523" y="784"/>
                  <a:pt x="523" y="784"/>
                  <a:pt x="523" y="784"/>
                </a:cubicBezTo>
                <a:cubicBezTo>
                  <a:pt x="551" y="784"/>
                  <a:pt x="574" y="761"/>
                  <a:pt x="574" y="733"/>
                </a:cubicBezTo>
                <a:cubicBezTo>
                  <a:pt x="574" y="192"/>
                  <a:pt x="574" y="192"/>
                  <a:pt x="574" y="192"/>
                </a:cubicBezTo>
                <a:cubicBezTo>
                  <a:pt x="574" y="164"/>
                  <a:pt x="551" y="141"/>
                  <a:pt x="523" y="141"/>
                </a:cubicBezTo>
                <a:close/>
                <a:moveTo>
                  <a:pt x="542" y="733"/>
                </a:moveTo>
                <a:cubicBezTo>
                  <a:pt x="542" y="743"/>
                  <a:pt x="533" y="752"/>
                  <a:pt x="523" y="752"/>
                </a:cubicBezTo>
                <a:cubicBezTo>
                  <a:pt x="492" y="752"/>
                  <a:pt x="492" y="752"/>
                  <a:pt x="492" y="752"/>
                </a:cubicBezTo>
                <a:cubicBezTo>
                  <a:pt x="482" y="752"/>
                  <a:pt x="474" y="743"/>
                  <a:pt x="474" y="733"/>
                </a:cubicBezTo>
                <a:cubicBezTo>
                  <a:pt x="474" y="192"/>
                  <a:pt x="474" y="192"/>
                  <a:pt x="474" y="192"/>
                </a:cubicBezTo>
                <a:cubicBezTo>
                  <a:pt x="474" y="181"/>
                  <a:pt x="482" y="173"/>
                  <a:pt x="492" y="173"/>
                </a:cubicBezTo>
                <a:cubicBezTo>
                  <a:pt x="523" y="173"/>
                  <a:pt x="523" y="173"/>
                  <a:pt x="523" y="173"/>
                </a:cubicBezTo>
                <a:cubicBezTo>
                  <a:pt x="533" y="173"/>
                  <a:pt x="542" y="181"/>
                  <a:pt x="542" y="192"/>
                </a:cubicBezTo>
                <a:lnTo>
                  <a:pt x="542" y="733"/>
                </a:lnTo>
                <a:close/>
                <a:moveTo>
                  <a:pt x="81" y="453"/>
                </a:moveTo>
                <a:cubicBezTo>
                  <a:pt x="50" y="453"/>
                  <a:pt x="50" y="453"/>
                  <a:pt x="50" y="453"/>
                </a:cubicBezTo>
                <a:cubicBezTo>
                  <a:pt x="22" y="453"/>
                  <a:pt x="0" y="476"/>
                  <a:pt x="0" y="504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61"/>
                  <a:pt x="22" y="784"/>
                  <a:pt x="50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109" y="784"/>
                  <a:pt x="132" y="761"/>
                  <a:pt x="132" y="733"/>
                </a:cubicBezTo>
                <a:cubicBezTo>
                  <a:pt x="132" y="504"/>
                  <a:pt x="132" y="504"/>
                  <a:pt x="132" y="504"/>
                </a:cubicBezTo>
                <a:cubicBezTo>
                  <a:pt x="132" y="476"/>
                  <a:pt x="109" y="453"/>
                  <a:pt x="81" y="453"/>
                </a:cubicBezTo>
                <a:close/>
                <a:moveTo>
                  <a:pt x="100" y="733"/>
                </a:moveTo>
                <a:cubicBezTo>
                  <a:pt x="100" y="743"/>
                  <a:pt x="91" y="752"/>
                  <a:pt x="81" y="752"/>
                </a:cubicBezTo>
                <a:cubicBezTo>
                  <a:pt x="50" y="752"/>
                  <a:pt x="50" y="752"/>
                  <a:pt x="50" y="752"/>
                </a:cubicBezTo>
                <a:cubicBezTo>
                  <a:pt x="40" y="752"/>
                  <a:pt x="31" y="743"/>
                  <a:pt x="31" y="733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494"/>
                  <a:pt x="40" y="485"/>
                  <a:pt x="50" y="485"/>
                </a:cubicBezTo>
                <a:cubicBezTo>
                  <a:pt x="81" y="485"/>
                  <a:pt x="81" y="485"/>
                  <a:pt x="81" y="485"/>
                </a:cubicBezTo>
                <a:cubicBezTo>
                  <a:pt x="91" y="485"/>
                  <a:pt x="100" y="494"/>
                  <a:pt x="100" y="504"/>
                </a:cubicBezTo>
                <a:lnTo>
                  <a:pt x="100" y="733"/>
                </a:lnTo>
                <a:close/>
                <a:moveTo>
                  <a:pt x="749" y="0"/>
                </a:moveTo>
                <a:cubicBezTo>
                  <a:pt x="718" y="0"/>
                  <a:pt x="718" y="0"/>
                  <a:pt x="718" y="0"/>
                </a:cubicBezTo>
                <a:cubicBezTo>
                  <a:pt x="690" y="0"/>
                  <a:pt x="668" y="23"/>
                  <a:pt x="668" y="51"/>
                </a:cubicBezTo>
                <a:cubicBezTo>
                  <a:pt x="668" y="733"/>
                  <a:pt x="668" y="733"/>
                  <a:pt x="668" y="733"/>
                </a:cubicBezTo>
                <a:cubicBezTo>
                  <a:pt x="668" y="761"/>
                  <a:pt x="690" y="784"/>
                  <a:pt x="718" y="784"/>
                </a:cubicBezTo>
                <a:cubicBezTo>
                  <a:pt x="749" y="784"/>
                  <a:pt x="749" y="784"/>
                  <a:pt x="749" y="784"/>
                </a:cubicBezTo>
                <a:cubicBezTo>
                  <a:pt x="777" y="784"/>
                  <a:pt x="800" y="761"/>
                  <a:pt x="800" y="733"/>
                </a:cubicBezTo>
                <a:cubicBezTo>
                  <a:pt x="800" y="51"/>
                  <a:pt x="800" y="51"/>
                  <a:pt x="800" y="51"/>
                </a:cubicBezTo>
                <a:cubicBezTo>
                  <a:pt x="800" y="23"/>
                  <a:pt x="777" y="0"/>
                  <a:pt x="749" y="0"/>
                </a:cubicBezTo>
                <a:close/>
                <a:moveTo>
                  <a:pt x="768" y="733"/>
                </a:moveTo>
                <a:cubicBezTo>
                  <a:pt x="768" y="743"/>
                  <a:pt x="759" y="752"/>
                  <a:pt x="749" y="752"/>
                </a:cubicBezTo>
                <a:cubicBezTo>
                  <a:pt x="718" y="752"/>
                  <a:pt x="718" y="752"/>
                  <a:pt x="718" y="752"/>
                </a:cubicBezTo>
                <a:cubicBezTo>
                  <a:pt x="708" y="752"/>
                  <a:pt x="700" y="743"/>
                  <a:pt x="700" y="733"/>
                </a:cubicBezTo>
                <a:cubicBezTo>
                  <a:pt x="700" y="51"/>
                  <a:pt x="700" y="51"/>
                  <a:pt x="700" y="51"/>
                </a:cubicBezTo>
                <a:cubicBezTo>
                  <a:pt x="700" y="41"/>
                  <a:pt x="708" y="32"/>
                  <a:pt x="718" y="32"/>
                </a:cubicBezTo>
                <a:cubicBezTo>
                  <a:pt x="749" y="32"/>
                  <a:pt x="749" y="32"/>
                  <a:pt x="749" y="32"/>
                </a:cubicBezTo>
                <a:cubicBezTo>
                  <a:pt x="759" y="32"/>
                  <a:pt x="768" y="41"/>
                  <a:pt x="768" y="51"/>
                </a:cubicBezTo>
                <a:lnTo>
                  <a:pt x="768" y="733"/>
                </a:lnTo>
                <a:close/>
                <a:moveTo>
                  <a:pt x="296" y="304"/>
                </a:moveTo>
                <a:cubicBezTo>
                  <a:pt x="265" y="304"/>
                  <a:pt x="265" y="304"/>
                  <a:pt x="265" y="304"/>
                </a:cubicBezTo>
                <a:cubicBezTo>
                  <a:pt x="238" y="304"/>
                  <a:pt x="215" y="327"/>
                  <a:pt x="215" y="355"/>
                </a:cubicBezTo>
                <a:cubicBezTo>
                  <a:pt x="215" y="733"/>
                  <a:pt x="215" y="733"/>
                  <a:pt x="215" y="733"/>
                </a:cubicBezTo>
                <a:cubicBezTo>
                  <a:pt x="215" y="761"/>
                  <a:pt x="238" y="784"/>
                  <a:pt x="265" y="784"/>
                </a:cubicBezTo>
                <a:cubicBezTo>
                  <a:pt x="296" y="784"/>
                  <a:pt x="296" y="784"/>
                  <a:pt x="296" y="784"/>
                </a:cubicBezTo>
                <a:cubicBezTo>
                  <a:pt x="324" y="784"/>
                  <a:pt x="347" y="761"/>
                  <a:pt x="347" y="733"/>
                </a:cubicBezTo>
                <a:cubicBezTo>
                  <a:pt x="347" y="355"/>
                  <a:pt x="347" y="355"/>
                  <a:pt x="347" y="355"/>
                </a:cubicBezTo>
                <a:cubicBezTo>
                  <a:pt x="347" y="327"/>
                  <a:pt x="324" y="304"/>
                  <a:pt x="296" y="304"/>
                </a:cubicBezTo>
                <a:close/>
                <a:moveTo>
                  <a:pt x="296" y="752"/>
                </a:moveTo>
                <a:cubicBezTo>
                  <a:pt x="265" y="752"/>
                  <a:pt x="265" y="752"/>
                  <a:pt x="265" y="752"/>
                </a:cubicBezTo>
                <a:cubicBezTo>
                  <a:pt x="255" y="752"/>
                  <a:pt x="247" y="743"/>
                  <a:pt x="247" y="733"/>
                </a:cubicBezTo>
                <a:cubicBezTo>
                  <a:pt x="247" y="355"/>
                  <a:pt x="247" y="355"/>
                  <a:pt x="247" y="355"/>
                </a:cubicBezTo>
                <a:cubicBezTo>
                  <a:pt x="247" y="344"/>
                  <a:pt x="255" y="336"/>
                  <a:pt x="265" y="336"/>
                </a:cubicBezTo>
                <a:cubicBezTo>
                  <a:pt x="296" y="336"/>
                  <a:pt x="296" y="336"/>
                  <a:pt x="296" y="336"/>
                </a:cubicBezTo>
                <a:cubicBezTo>
                  <a:pt x="307" y="336"/>
                  <a:pt x="315" y="344"/>
                  <a:pt x="315" y="355"/>
                </a:cubicBezTo>
                <a:cubicBezTo>
                  <a:pt x="315" y="733"/>
                  <a:pt x="315" y="733"/>
                  <a:pt x="315" y="733"/>
                </a:cubicBezTo>
                <a:cubicBezTo>
                  <a:pt x="315" y="733"/>
                  <a:pt x="315" y="733"/>
                  <a:pt x="315" y="733"/>
                </a:cubicBezTo>
                <a:cubicBezTo>
                  <a:pt x="315" y="743"/>
                  <a:pt x="307" y="752"/>
                  <a:pt x="296" y="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9" b="-52919"/>
          <a:stretch/>
        </p:blipFill>
        <p:spPr>
          <a:xfrm>
            <a:off x="326058" y="3896424"/>
            <a:ext cx="4153251" cy="2660601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467543" y="1059582"/>
            <a:ext cx="3669953" cy="4176464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27025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Specific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case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: performance of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trains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to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Railport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Arad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5339" y="2848003"/>
            <a:ext cx="4995862" cy="755650"/>
          </a:xfrm>
          <a:prstGeom prst="rect">
            <a:avLst/>
          </a:prstGeom>
          <a:solidFill>
            <a:schemeClr val="accent1"/>
          </a:solidFill>
          <a:ln w="4763" cap="flat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38400" y="2279005"/>
            <a:ext cx="4333877" cy="2261275"/>
            <a:chOff x="3251200" y="3049219"/>
            <a:chExt cx="5778502" cy="3015033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251200" y="3807885"/>
              <a:ext cx="2889251" cy="2256367"/>
            </a:xfrm>
            <a:custGeom>
              <a:avLst/>
              <a:gdLst>
                <a:gd name="T0" fmla="*/ 0 w 1365"/>
                <a:gd name="T1" fmla="*/ 476 h 1066"/>
                <a:gd name="T2" fmla="*/ 1365 w 1365"/>
                <a:gd name="T3" fmla="*/ 1066 h 1066"/>
                <a:gd name="T4" fmla="*/ 1365 w 1365"/>
                <a:gd name="T5" fmla="*/ 393 h 1066"/>
                <a:gd name="T6" fmla="*/ 454 w 1365"/>
                <a:gd name="T7" fmla="*/ 0 h 1066"/>
                <a:gd name="T8" fmla="*/ 0 w 1365"/>
                <a:gd name="T9" fmla="*/ 47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476"/>
                  </a:moveTo>
                  <a:lnTo>
                    <a:pt x="1365" y="1066"/>
                  </a:lnTo>
                  <a:lnTo>
                    <a:pt x="1365" y="393"/>
                  </a:lnTo>
                  <a:lnTo>
                    <a:pt x="454" y="0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6140451" y="3807885"/>
              <a:ext cx="2889251" cy="2256367"/>
            </a:xfrm>
            <a:custGeom>
              <a:avLst/>
              <a:gdLst>
                <a:gd name="T0" fmla="*/ 0 w 1365"/>
                <a:gd name="T1" fmla="*/ 1066 h 1066"/>
                <a:gd name="T2" fmla="*/ 1365 w 1365"/>
                <a:gd name="T3" fmla="*/ 476 h 1066"/>
                <a:gd name="T4" fmla="*/ 910 w 1365"/>
                <a:gd name="T5" fmla="*/ 0 h 1066"/>
                <a:gd name="T6" fmla="*/ 0 w 1365"/>
                <a:gd name="T7" fmla="*/ 393 h 1066"/>
                <a:gd name="T8" fmla="*/ 0 w 1365"/>
                <a:gd name="T9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1066">
                  <a:moveTo>
                    <a:pt x="0" y="1066"/>
                  </a:moveTo>
                  <a:lnTo>
                    <a:pt x="1365" y="476"/>
                  </a:lnTo>
                  <a:lnTo>
                    <a:pt x="910" y="0"/>
                  </a:lnTo>
                  <a:lnTo>
                    <a:pt x="0" y="393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63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arallelogram 3"/>
            <p:cNvSpPr/>
            <p:nvPr/>
          </p:nvSpPr>
          <p:spPr>
            <a:xfrm>
              <a:off x="4205574" y="3049219"/>
              <a:ext cx="3863897" cy="1592773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05339" y="2090765"/>
            <a:ext cx="4995862" cy="757238"/>
          </a:xfrm>
          <a:prstGeom prst="rect">
            <a:avLst/>
          </a:prstGeom>
          <a:solidFill>
            <a:schemeClr val="accent3"/>
          </a:solidFill>
          <a:ln w="4763" cap="flat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6509218" y="2284174"/>
            <a:ext cx="2455270" cy="470898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>
              <a:lnSpc>
                <a:spcPct val="95000"/>
              </a:lnSpc>
            </a:pPr>
            <a:r>
              <a:rPr lang="hu-HU" sz="1100" dirty="0" err="1" smtClean="0">
                <a:solidFill>
                  <a:srgbClr val="FFFFFF"/>
                </a:solidFill>
              </a:rPr>
              <a:t>February</a:t>
            </a:r>
            <a:r>
              <a:rPr lang="hu-HU" sz="1200" dirty="0" smtClean="0">
                <a:solidFill>
                  <a:srgbClr val="FFFFFF"/>
                </a:solidFill>
              </a:rPr>
              <a:t>: 42 </a:t>
            </a:r>
            <a:r>
              <a:rPr lang="hu-HU" sz="1200" dirty="0" err="1" smtClean="0">
                <a:solidFill>
                  <a:srgbClr val="FFFFFF"/>
                </a:solidFill>
              </a:rPr>
              <a:t>trains</a:t>
            </a:r>
            <a:endParaRPr lang="hu-HU" sz="1200" dirty="0" smtClean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</a:pPr>
            <a:r>
              <a:rPr lang="hu-HU" sz="1200" dirty="0" err="1" smtClean="0">
                <a:solidFill>
                  <a:srgbClr val="FFFFFF"/>
                </a:solidFill>
              </a:rPr>
              <a:t>Average</a:t>
            </a:r>
            <a:r>
              <a:rPr lang="hu-HU" sz="1200" dirty="0" smtClean="0">
                <a:solidFill>
                  <a:srgbClr val="FFFFFF"/>
                </a:solidFill>
              </a:rPr>
              <a:t> </a:t>
            </a:r>
            <a:r>
              <a:rPr lang="hu-HU" sz="1200" dirty="0" err="1" smtClean="0">
                <a:solidFill>
                  <a:srgbClr val="FFFFFF"/>
                </a:solidFill>
              </a:rPr>
              <a:t>waiting</a:t>
            </a:r>
            <a:r>
              <a:rPr lang="hu-HU" sz="1200" dirty="0" smtClean="0">
                <a:solidFill>
                  <a:srgbClr val="FFFFFF"/>
                </a:solidFill>
              </a:rPr>
              <a:t>: 235 </a:t>
            </a:r>
            <a:r>
              <a:rPr lang="hu-HU" sz="1200" dirty="0" err="1" smtClean="0">
                <a:solidFill>
                  <a:srgbClr val="FFFFFF"/>
                </a:solidFill>
              </a:rPr>
              <a:t>minutes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0" name="Rectangle 42"/>
          <p:cNvSpPr/>
          <p:nvPr/>
        </p:nvSpPr>
        <p:spPr>
          <a:xfrm>
            <a:off x="7156918" y="2995198"/>
            <a:ext cx="1945640" cy="602473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>
              <a:lnSpc>
                <a:spcPct val="95000"/>
              </a:lnSpc>
            </a:pPr>
            <a:r>
              <a:rPr lang="hu-HU" sz="1100" dirty="0" smtClean="0">
                <a:solidFill>
                  <a:srgbClr val="FFFFFF"/>
                </a:solidFill>
              </a:rPr>
              <a:t>Monitoring </a:t>
            </a:r>
            <a:r>
              <a:rPr lang="hu-HU" sz="1100" dirty="0" err="1" smtClean="0">
                <a:solidFill>
                  <a:srgbClr val="FFFFFF"/>
                </a:solidFill>
              </a:rPr>
              <a:t>period</a:t>
            </a:r>
            <a:r>
              <a:rPr lang="hu-HU" sz="1100" dirty="0" smtClean="0">
                <a:solidFill>
                  <a:srgbClr val="FFFFFF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hu-HU" sz="1100" dirty="0" err="1" smtClean="0">
                <a:solidFill>
                  <a:srgbClr val="FFFFFF"/>
                </a:solidFill>
              </a:rPr>
              <a:t>Between</a:t>
            </a:r>
            <a:r>
              <a:rPr lang="hu-HU" sz="1100" dirty="0" smtClean="0">
                <a:solidFill>
                  <a:srgbClr val="FFFFFF"/>
                </a:solidFill>
              </a:rPr>
              <a:t> 18. and 28. </a:t>
            </a:r>
            <a:r>
              <a:rPr lang="hu-HU" sz="1100" dirty="0" err="1" smtClean="0">
                <a:solidFill>
                  <a:srgbClr val="FFFFFF"/>
                </a:solidFill>
              </a:rPr>
              <a:t>day</a:t>
            </a:r>
            <a:r>
              <a:rPr lang="hu-HU" sz="1100" dirty="0" smtClean="0">
                <a:solidFill>
                  <a:srgbClr val="FFFFFF"/>
                </a:solidFill>
              </a:rPr>
              <a:t> of </a:t>
            </a:r>
            <a:r>
              <a:rPr lang="hu-HU" sz="1100" dirty="0" err="1" smtClean="0">
                <a:solidFill>
                  <a:srgbClr val="FFFFFF"/>
                </a:solidFill>
              </a:rPr>
              <a:t>the</a:t>
            </a:r>
            <a:r>
              <a:rPr lang="hu-HU" sz="1100" dirty="0" smtClean="0">
                <a:solidFill>
                  <a:srgbClr val="FFFFFF"/>
                </a:solidFill>
              </a:rPr>
              <a:t> </a:t>
            </a:r>
            <a:r>
              <a:rPr lang="hu-HU" sz="1100" dirty="0" err="1" smtClean="0">
                <a:solidFill>
                  <a:srgbClr val="FFFFFF"/>
                </a:solidFill>
              </a:rPr>
              <a:t>month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1" name="Rectangle 43"/>
          <p:cNvSpPr/>
          <p:nvPr/>
        </p:nvSpPr>
        <p:spPr>
          <a:xfrm>
            <a:off x="6069981" y="2260592"/>
            <a:ext cx="623889" cy="503215"/>
          </a:xfrm>
          <a:prstGeom prst="rect">
            <a:avLst/>
          </a:prstGeom>
        </p:spPr>
        <p:txBody>
          <a:bodyPr wrap="none" lIns="91440" rIns="91440" bIns="4572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Rectangle 44"/>
          <p:cNvSpPr/>
          <p:nvPr/>
        </p:nvSpPr>
        <p:spPr>
          <a:xfrm>
            <a:off x="6717681" y="2978388"/>
            <a:ext cx="623889" cy="503215"/>
          </a:xfrm>
          <a:prstGeom prst="rect">
            <a:avLst/>
          </a:prstGeom>
        </p:spPr>
        <p:txBody>
          <a:bodyPr wrap="none" lIns="91440" rIns="91440" bIns="4572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3" name="Rectangle 45"/>
          <p:cNvSpPr/>
          <p:nvPr/>
        </p:nvSpPr>
        <p:spPr>
          <a:xfrm>
            <a:off x="604342" y="1274281"/>
            <a:ext cx="3247578" cy="136947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hu-HU" sz="1600" dirty="0" err="1" smtClean="0"/>
              <a:t>Some</a:t>
            </a:r>
            <a:r>
              <a:rPr lang="hu-HU" sz="1600" dirty="0" smtClean="0"/>
              <a:t> </a:t>
            </a:r>
            <a:r>
              <a:rPr lang="hu-HU" sz="1600" dirty="0" err="1" smtClean="0"/>
              <a:t>good</a:t>
            </a:r>
            <a:r>
              <a:rPr lang="hu-HU" sz="1600" dirty="0" smtClean="0"/>
              <a:t> </a:t>
            </a:r>
            <a:r>
              <a:rPr lang="hu-HU" sz="1600" dirty="0" err="1" smtClean="0"/>
              <a:t>news</a:t>
            </a:r>
            <a:r>
              <a:rPr lang="hu-HU" sz="1600" dirty="0" smtClean="0"/>
              <a:t>…</a:t>
            </a:r>
            <a:endParaRPr lang="en-US" sz="1600" dirty="0"/>
          </a:p>
          <a:p>
            <a:pPr marL="171450" indent="-171450">
              <a:lnSpc>
                <a:spcPct val="89000"/>
              </a:lnSpc>
              <a:spcBef>
                <a:spcPts val="300"/>
              </a:spcBef>
              <a:buClr>
                <a:srgbClr val="1D8A39"/>
              </a:buClr>
              <a:buFont typeface="Wingdings" panose="05000000000000000000" pitchFamily="2" charset="2"/>
              <a:buChar char="§"/>
            </a:pPr>
            <a:r>
              <a:rPr lang="hu-HU" sz="1100" dirty="0" err="1" smtClean="0"/>
              <a:t>Railport</a:t>
            </a:r>
            <a:r>
              <a:rPr lang="hu-HU" sz="1100" dirty="0" smtClean="0"/>
              <a:t> Arad </a:t>
            </a:r>
            <a:r>
              <a:rPr lang="hu-HU" sz="1100" dirty="0" err="1" smtClean="0"/>
              <a:t>at</a:t>
            </a:r>
            <a:r>
              <a:rPr lang="hu-HU" sz="1100" dirty="0" smtClean="0"/>
              <a:t> </a:t>
            </a:r>
            <a:r>
              <a:rPr lang="hu-HU" sz="1100" dirty="0" err="1" smtClean="0"/>
              <a:t>the</a:t>
            </a:r>
            <a:r>
              <a:rPr lang="hu-HU" sz="1100" dirty="0" smtClean="0"/>
              <a:t> </a:t>
            </a:r>
            <a:r>
              <a:rPr lang="hu-HU" sz="1100" dirty="0" err="1" smtClean="0"/>
              <a:t>heart</a:t>
            </a:r>
            <a:r>
              <a:rPr lang="hu-HU" sz="1100" dirty="0" smtClean="0"/>
              <a:t> of </a:t>
            </a:r>
            <a:r>
              <a:rPr lang="hu-HU" sz="1100" dirty="0" err="1" smtClean="0"/>
              <a:t>vital</a:t>
            </a:r>
            <a:r>
              <a:rPr lang="hu-HU" sz="1100" dirty="0" smtClean="0"/>
              <a:t> </a:t>
            </a:r>
            <a:r>
              <a:rPr lang="hu-HU" sz="1100" dirty="0" err="1" smtClean="0"/>
              <a:t>cross-section</a:t>
            </a:r>
            <a:r>
              <a:rPr lang="hu-HU" sz="1100" dirty="0" smtClean="0"/>
              <a:t> of RFC OEM</a:t>
            </a:r>
          </a:p>
          <a:p>
            <a:pPr marL="171450" indent="-171450">
              <a:lnSpc>
                <a:spcPct val="89000"/>
              </a:lnSpc>
              <a:spcBef>
                <a:spcPts val="300"/>
              </a:spcBef>
              <a:buClr>
                <a:srgbClr val="1D8A39"/>
              </a:buClr>
              <a:buFont typeface="Wingdings" panose="05000000000000000000" pitchFamily="2" charset="2"/>
              <a:buChar char="§"/>
            </a:pPr>
            <a:r>
              <a:rPr lang="hu-HU" sz="1100" dirty="0" smtClean="0"/>
              <a:t>MÁV </a:t>
            </a:r>
            <a:r>
              <a:rPr lang="hu-HU" sz="1100" dirty="0" err="1" smtClean="0"/>
              <a:t>changed</a:t>
            </a:r>
            <a:r>
              <a:rPr lang="hu-HU" sz="1100" dirty="0" smtClean="0"/>
              <a:t> </a:t>
            </a:r>
            <a:r>
              <a:rPr lang="hu-HU" sz="1100" dirty="0" err="1" smtClean="0"/>
              <a:t>traffic</a:t>
            </a:r>
            <a:r>
              <a:rPr lang="hu-HU" sz="1100" dirty="0" smtClean="0"/>
              <a:t> </a:t>
            </a:r>
            <a:r>
              <a:rPr lang="hu-HU" sz="1100" dirty="0" err="1" smtClean="0"/>
              <a:t>procedures</a:t>
            </a:r>
            <a:r>
              <a:rPr lang="hu-HU" sz="1100" dirty="0" smtClean="0"/>
              <a:t> </a:t>
            </a:r>
            <a:r>
              <a:rPr lang="hu-HU" sz="1100" dirty="0" err="1" smtClean="0"/>
              <a:t>for</a:t>
            </a:r>
            <a:r>
              <a:rPr lang="hu-HU" sz="1100" dirty="0" smtClean="0"/>
              <a:t> </a:t>
            </a:r>
            <a:r>
              <a:rPr lang="hu-HU" sz="1100" dirty="0" err="1" smtClean="0"/>
              <a:t>services</a:t>
            </a:r>
            <a:r>
              <a:rPr lang="hu-HU" sz="1100" dirty="0" smtClean="0"/>
              <a:t> </a:t>
            </a:r>
            <a:r>
              <a:rPr lang="hu-HU" sz="1100" dirty="0" err="1" smtClean="0"/>
              <a:t>to</a:t>
            </a:r>
            <a:r>
              <a:rPr lang="hu-HU" sz="1100" dirty="0" smtClean="0"/>
              <a:t> </a:t>
            </a:r>
            <a:r>
              <a:rPr lang="hu-HU" sz="1100" dirty="0" err="1" smtClean="0"/>
              <a:t>Railport</a:t>
            </a:r>
            <a:r>
              <a:rPr lang="hu-HU" sz="1100" dirty="0" smtClean="0"/>
              <a:t> Arad</a:t>
            </a:r>
          </a:p>
          <a:p>
            <a:pPr marL="171450" indent="-171450">
              <a:lnSpc>
                <a:spcPct val="89000"/>
              </a:lnSpc>
              <a:spcBef>
                <a:spcPts val="300"/>
              </a:spcBef>
              <a:buClr>
                <a:srgbClr val="1D8A39"/>
              </a:buClr>
              <a:buFont typeface="Wingdings" panose="05000000000000000000" pitchFamily="2" charset="2"/>
              <a:buChar char="§"/>
            </a:pPr>
            <a:r>
              <a:rPr lang="hu-HU" sz="1100" dirty="0" err="1" smtClean="0"/>
              <a:t>Continuous</a:t>
            </a:r>
            <a:r>
              <a:rPr lang="hu-HU" sz="1100" dirty="0" smtClean="0"/>
              <a:t> monitoring</a:t>
            </a:r>
          </a:p>
          <a:p>
            <a:pPr marL="171450" indent="-171450">
              <a:lnSpc>
                <a:spcPct val="89000"/>
              </a:lnSpc>
              <a:spcBef>
                <a:spcPts val="300"/>
              </a:spcBef>
              <a:buClr>
                <a:srgbClr val="1D8A39"/>
              </a:buClr>
              <a:buFont typeface="Wingdings" panose="05000000000000000000" pitchFamily="2" charset="2"/>
              <a:buChar char="§"/>
            </a:pPr>
            <a:r>
              <a:rPr lang="hu-HU" sz="1100" dirty="0" err="1" smtClean="0"/>
              <a:t>Empiric</a:t>
            </a:r>
            <a:r>
              <a:rPr lang="hu-HU" sz="1100" dirty="0" smtClean="0"/>
              <a:t> </a:t>
            </a:r>
            <a:r>
              <a:rPr lang="hu-HU" sz="1100" dirty="0" err="1" smtClean="0"/>
              <a:t>parameters</a:t>
            </a:r>
            <a:r>
              <a:rPr lang="hu-HU" sz="1100" dirty="0" smtClean="0"/>
              <a:t> show </a:t>
            </a:r>
            <a:r>
              <a:rPr lang="hu-HU" sz="1100" dirty="0" err="1" smtClean="0"/>
              <a:t>improvement</a:t>
            </a:r>
            <a:endParaRPr lang="en-US" sz="1100" dirty="0"/>
          </a:p>
        </p:txBody>
      </p:sp>
      <p:grpSp>
        <p:nvGrpSpPr>
          <p:cNvPr id="14" name="Group 10"/>
          <p:cNvGrpSpPr/>
          <p:nvPr/>
        </p:nvGrpSpPr>
        <p:grpSpPr>
          <a:xfrm>
            <a:off x="3159126" y="1797078"/>
            <a:ext cx="2890838" cy="1674813"/>
            <a:chOff x="4212167" y="2406651"/>
            <a:chExt cx="3854451" cy="2233084"/>
          </a:xfrm>
        </p:grpSpPr>
        <p:grpSp>
          <p:nvGrpSpPr>
            <p:cNvPr id="15" name="Group 5"/>
            <p:cNvGrpSpPr/>
            <p:nvPr/>
          </p:nvGrpSpPr>
          <p:grpSpPr>
            <a:xfrm>
              <a:off x="4212167" y="2783418"/>
              <a:ext cx="3854451" cy="1856317"/>
              <a:chOff x="4212167" y="2783418"/>
              <a:chExt cx="3854451" cy="1856317"/>
            </a:xfrm>
          </p:grpSpPr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212167" y="2783418"/>
                <a:ext cx="1928284" cy="1856317"/>
              </a:xfrm>
              <a:custGeom>
                <a:avLst/>
                <a:gdLst>
                  <a:gd name="T0" fmla="*/ 462 w 911"/>
                  <a:gd name="T1" fmla="*/ 0 h 877"/>
                  <a:gd name="T2" fmla="*/ 0 w 911"/>
                  <a:gd name="T3" fmla="*/ 484 h 877"/>
                  <a:gd name="T4" fmla="*/ 911 w 911"/>
                  <a:gd name="T5" fmla="*/ 877 h 877"/>
                  <a:gd name="T6" fmla="*/ 911 w 911"/>
                  <a:gd name="T7" fmla="*/ 194 h 877"/>
                  <a:gd name="T8" fmla="*/ 462 w 911"/>
                  <a:gd name="T9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877">
                    <a:moveTo>
                      <a:pt x="462" y="0"/>
                    </a:moveTo>
                    <a:lnTo>
                      <a:pt x="0" y="484"/>
                    </a:lnTo>
                    <a:lnTo>
                      <a:pt x="911" y="877"/>
                    </a:lnTo>
                    <a:lnTo>
                      <a:pt x="911" y="194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6140451" y="2783418"/>
                <a:ext cx="1926167" cy="1856317"/>
              </a:xfrm>
              <a:custGeom>
                <a:avLst/>
                <a:gdLst>
                  <a:gd name="T0" fmla="*/ 0 w 910"/>
                  <a:gd name="T1" fmla="*/ 194 h 877"/>
                  <a:gd name="T2" fmla="*/ 0 w 910"/>
                  <a:gd name="T3" fmla="*/ 877 h 877"/>
                  <a:gd name="T4" fmla="*/ 910 w 910"/>
                  <a:gd name="T5" fmla="*/ 484 h 877"/>
                  <a:gd name="T6" fmla="*/ 448 w 910"/>
                  <a:gd name="T7" fmla="*/ 0 h 877"/>
                  <a:gd name="T8" fmla="*/ 0 w 910"/>
                  <a:gd name="T9" fmla="*/ 194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0" h="877">
                    <a:moveTo>
                      <a:pt x="0" y="194"/>
                    </a:moveTo>
                    <a:lnTo>
                      <a:pt x="0" y="877"/>
                    </a:lnTo>
                    <a:lnTo>
                      <a:pt x="910" y="484"/>
                    </a:lnTo>
                    <a:lnTo>
                      <a:pt x="448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63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Parallelogram 3"/>
            <p:cNvSpPr/>
            <p:nvPr/>
          </p:nvSpPr>
          <p:spPr>
            <a:xfrm>
              <a:off x="5190067" y="2406651"/>
              <a:ext cx="1901952" cy="787401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605339" y="1335115"/>
            <a:ext cx="4995862" cy="755650"/>
          </a:xfrm>
          <a:prstGeom prst="rect">
            <a:avLst/>
          </a:prstGeom>
          <a:solidFill>
            <a:schemeClr val="bg2"/>
          </a:solidFill>
          <a:ln w="4763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39"/>
          <p:cNvSpPr/>
          <p:nvPr/>
        </p:nvSpPr>
        <p:spPr>
          <a:xfrm>
            <a:off x="5422281" y="1497041"/>
            <a:ext cx="623889" cy="503215"/>
          </a:xfrm>
          <a:prstGeom prst="rect">
            <a:avLst/>
          </a:prstGeom>
        </p:spPr>
        <p:txBody>
          <a:bodyPr wrap="none" lIns="91440" rIns="91440" bIns="4572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3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1" name="Rectangle 40"/>
          <p:cNvSpPr/>
          <p:nvPr/>
        </p:nvSpPr>
        <p:spPr>
          <a:xfrm>
            <a:off x="5861518" y="1527397"/>
            <a:ext cx="2454898" cy="441659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>
              <a:lnSpc>
                <a:spcPct val="95000"/>
              </a:lnSpc>
            </a:pPr>
            <a:r>
              <a:rPr lang="hu-HU" sz="1100" dirty="0" err="1" smtClean="0">
                <a:solidFill>
                  <a:srgbClr val="FFFFFF"/>
                </a:solidFill>
              </a:rPr>
              <a:t>March</a:t>
            </a:r>
            <a:r>
              <a:rPr lang="hu-HU" sz="1100" dirty="0" smtClean="0">
                <a:solidFill>
                  <a:srgbClr val="FFFFFF"/>
                </a:solidFill>
              </a:rPr>
              <a:t>: 40 </a:t>
            </a:r>
            <a:r>
              <a:rPr lang="hu-HU" sz="1100" dirty="0" err="1" smtClean="0">
                <a:solidFill>
                  <a:srgbClr val="FFFFFF"/>
                </a:solidFill>
              </a:rPr>
              <a:t>trains</a:t>
            </a:r>
            <a:endParaRPr lang="hu-HU" sz="1100" dirty="0" smtClean="0">
              <a:solidFill>
                <a:srgbClr val="FFFFFF"/>
              </a:solidFill>
            </a:endParaRPr>
          </a:p>
          <a:p>
            <a:pPr>
              <a:lnSpc>
                <a:spcPct val="95000"/>
              </a:lnSpc>
            </a:pPr>
            <a:r>
              <a:rPr lang="hu-HU" sz="1100" dirty="0" err="1" smtClean="0">
                <a:solidFill>
                  <a:srgbClr val="FFFFFF"/>
                </a:solidFill>
              </a:rPr>
              <a:t>Average</a:t>
            </a:r>
            <a:r>
              <a:rPr lang="hu-HU" sz="1100" dirty="0" smtClean="0">
                <a:solidFill>
                  <a:srgbClr val="FFFFFF"/>
                </a:solidFill>
              </a:rPr>
              <a:t> </a:t>
            </a:r>
            <a:r>
              <a:rPr lang="hu-HU" sz="1100" dirty="0" err="1" smtClean="0">
                <a:solidFill>
                  <a:srgbClr val="FFFFFF"/>
                </a:solidFill>
              </a:rPr>
              <a:t>waiting</a:t>
            </a:r>
            <a:r>
              <a:rPr lang="hu-HU" sz="1100" dirty="0" smtClean="0">
                <a:solidFill>
                  <a:srgbClr val="FFFFFF"/>
                </a:solidFill>
              </a:rPr>
              <a:t>: 103 </a:t>
            </a:r>
            <a:r>
              <a:rPr lang="hu-HU" sz="1100" dirty="0" err="1" smtClean="0">
                <a:solidFill>
                  <a:srgbClr val="FFFFFF"/>
                </a:solidFill>
              </a:rPr>
              <a:t>minutes</a:t>
            </a:r>
            <a:endParaRPr lang="en-US" sz="1100" dirty="0">
              <a:solidFill>
                <a:srgbClr val="FFFFFF"/>
              </a:solidFill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3892551" y="1335116"/>
            <a:ext cx="1423988" cy="1052513"/>
            <a:chOff x="5190067" y="1790701"/>
            <a:chExt cx="1898651" cy="1403351"/>
          </a:xfrm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6140451" y="1790701"/>
              <a:ext cx="948267" cy="1403351"/>
            </a:xfrm>
            <a:custGeom>
              <a:avLst/>
              <a:gdLst>
                <a:gd name="T0" fmla="*/ 0 w 448"/>
                <a:gd name="T1" fmla="*/ 0 h 663"/>
                <a:gd name="T2" fmla="*/ 0 w 448"/>
                <a:gd name="T3" fmla="*/ 663 h 663"/>
                <a:gd name="T4" fmla="*/ 448 w 448"/>
                <a:gd name="T5" fmla="*/ 469 h 663"/>
                <a:gd name="T6" fmla="*/ 0 w 448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663">
                  <a:moveTo>
                    <a:pt x="0" y="0"/>
                  </a:moveTo>
                  <a:lnTo>
                    <a:pt x="0" y="663"/>
                  </a:lnTo>
                  <a:lnTo>
                    <a:pt x="448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4763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190067" y="1790701"/>
              <a:ext cx="950384" cy="1403351"/>
            </a:xfrm>
            <a:custGeom>
              <a:avLst/>
              <a:gdLst>
                <a:gd name="T0" fmla="*/ 449 w 449"/>
                <a:gd name="T1" fmla="*/ 0 h 663"/>
                <a:gd name="T2" fmla="*/ 0 w 449"/>
                <a:gd name="T3" fmla="*/ 469 h 663"/>
                <a:gd name="T4" fmla="*/ 449 w 449"/>
                <a:gd name="T5" fmla="*/ 663 h 663"/>
                <a:gd name="T6" fmla="*/ 449 w 449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663">
                  <a:moveTo>
                    <a:pt x="449" y="0"/>
                  </a:moveTo>
                  <a:lnTo>
                    <a:pt x="0" y="469"/>
                  </a:lnTo>
                  <a:lnTo>
                    <a:pt x="449" y="66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2"/>
            </a:solidFill>
            <a:ln w="4763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4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48704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Long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trains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between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/>
            </a:r>
            <a:b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</a:b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Ruse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Svilengrad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3" y="915566"/>
            <a:ext cx="3707226" cy="2662937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Téglalap 4"/>
          <p:cNvSpPr/>
          <p:nvPr/>
        </p:nvSpPr>
        <p:spPr>
          <a:xfrm>
            <a:off x="4513709" y="-92546"/>
            <a:ext cx="4018731" cy="4032448"/>
          </a:xfrm>
          <a:prstGeom prst="rect">
            <a:avLst/>
          </a:prstGeom>
          <a:noFill/>
          <a:ln>
            <a:solidFill>
              <a:srgbClr val="1D8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abadkézi sokszög 7"/>
          <p:cNvSpPr/>
          <p:nvPr/>
        </p:nvSpPr>
        <p:spPr>
          <a:xfrm>
            <a:off x="6745559" y="1791841"/>
            <a:ext cx="605156" cy="1036147"/>
          </a:xfrm>
          <a:custGeom>
            <a:avLst/>
            <a:gdLst>
              <a:gd name="connsiteX0" fmla="*/ 52240 w 605156"/>
              <a:gd name="connsiteY0" fmla="*/ 0 h 1036147"/>
              <a:gd name="connsiteX1" fmla="*/ 585640 w 605156"/>
              <a:gd name="connsiteY1" fmla="*/ 333375 h 1036147"/>
              <a:gd name="connsiteX2" fmla="*/ 452290 w 605156"/>
              <a:gd name="connsiteY2" fmla="*/ 619125 h 1036147"/>
              <a:gd name="connsiteX3" fmla="*/ 99865 w 605156"/>
              <a:gd name="connsiteY3" fmla="*/ 762000 h 1036147"/>
              <a:gd name="connsiteX4" fmla="*/ 4615 w 605156"/>
              <a:gd name="connsiteY4" fmla="*/ 1019175 h 1036147"/>
              <a:gd name="connsiteX5" fmla="*/ 23665 w 605156"/>
              <a:gd name="connsiteY5" fmla="*/ 990600 h 103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156" h="1036147">
                <a:moveTo>
                  <a:pt x="52240" y="0"/>
                </a:moveTo>
                <a:cubicBezTo>
                  <a:pt x="285602" y="115094"/>
                  <a:pt x="518965" y="230188"/>
                  <a:pt x="585640" y="333375"/>
                </a:cubicBezTo>
                <a:cubicBezTo>
                  <a:pt x="652315" y="436562"/>
                  <a:pt x="533253" y="547688"/>
                  <a:pt x="452290" y="619125"/>
                </a:cubicBezTo>
                <a:cubicBezTo>
                  <a:pt x="371328" y="690563"/>
                  <a:pt x="174478" y="695325"/>
                  <a:pt x="99865" y="762000"/>
                </a:cubicBezTo>
                <a:cubicBezTo>
                  <a:pt x="25252" y="828675"/>
                  <a:pt x="17315" y="981075"/>
                  <a:pt x="4615" y="1019175"/>
                </a:cubicBezTo>
                <a:cubicBezTo>
                  <a:pt x="-8085" y="1057275"/>
                  <a:pt x="7790" y="1023937"/>
                  <a:pt x="23665" y="990600"/>
                </a:cubicBezTo>
              </a:path>
            </a:pathLst>
          </a:cu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611560" y="937627"/>
            <a:ext cx="3672407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STARTING POINT</a:t>
            </a:r>
            <a:endParaRPr lang="hu-HU" sz="1600" b="1" dirty="0">
              <a:solidFill>
                <a:srgbClr val="9F8431"/>
              </a:solidFill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Relatively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shorter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train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length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allowed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due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to</a:t>
            </a:r>
            <a:r>
              <a:rPr lang="hu-HU" sz="1400" dirty="0" smtClean="0">
                <a:latin typeface="+mj-lt"/>
              </a:rPr>
              <a:t> terrain </a:t>
            </a:r>
            <a:r>
              <a:rPr lang="hu-HU" sz="1400" dirty="0" err="1" smtClean="0">
                <a:latin typeface="+mj-lt"/>
              </a:rPr>
              <a:t>constraints</a:t>
            </a:r>
            <a:endParaRPr lang="hu-HU" sz="1400" dirty="0"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Trains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regularly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come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with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excess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length</a:t>
            </a:r>
            <a:endParaRPr lang="hu-HU" sz="1400" dirty="0"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Current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practice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foresees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cancellation</a:t>
            </a:r>
            <a:r>
              <a:rPr lang="hu-HU" sz="1400" dirty="0" smtClean="0">
                <a:latin typeface="+mj-lt"/>
              </a:rPr>
              <a:t> of </a:t>
            </a:r>
            <a:r>
              <a:rPr lang="hu-HU" sz="1400" dirty="0" err="1" smtClean="0">
                <a:latin typeface="+mj-lt"/>
              </a:rPr>
              <a:t>existing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path</a:t>
            </a:r>
            <a:r>
              <a:rPr lang="hu-HU" sz="1400" dirty="0" smtClean="0">
                <a:latin typeface="+mj-lt"/>
              </a:rPr>
              <a:t> and </a:t>
            </a:r>
            <a:r>
              <a:rPr lang="hu-HU" sz="1400" dirty="0" err="1" smtClean="0">
                <a:latin typeface="+mj-lt"/>
              </a:rPr>
              <a:t>requesting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special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consignment</a:t>
            </a:r>
            <a:endParaRPr lang="hu-HU" sz="1400" dirty="0">
              <a:latin typeface="+mj-lt"/>
            </a:endParaRPr>
          </a:p>
          <a:p>
            <a:pPr>
              <a:defRPr/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POTENTIAL WAYS AHEAD</a:t>
            </a:r>
            <a:r>
              <a:rPr lang="hu-HU" sz="1600" b="1" dirty="0" smtClean="0">
                <a:solidFill>
                  <a:srgbClr val="9F8431"/>
                </a:solidFill>
                <a:latin typeface="+mj-lt"/>
              </a:rPr>
              <a:t> </a:t>
            </a:r>
            <a:endParaRPr lang="hu-HU" sz="1600" b="1" dirty="0">
              <a:solidFill>
                <a:srgbClr val="9F8431"/>
              </a:solidFill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smtClean="0">
                <a:latin typeface="+mj-lt"/>
              </a:rPr>
              <a:t>Part of </a:t>
            </a:r>
            <a:r>
              <a:rPr lang="hu-HU" sz="1400" dirty="0" err="1" smtClean="0">
                <a:latin typeface="+mj-lt"/>
              </a:rPr>
              <a:t>development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plan</a:t>
            </a:r>
            <a:r>
              <a:rPr lang="hu-HU" sz="1400" dirty="0" smtClean="0">
                <a:latin typeface="+mj-lt"/>
              </a:rPr>
              <a:t>, </a:t>
            </a:r>
            <a:r>
              <a:rPr lang="hu-HU" sz="1400" dirty="0" err="1" smtClean="0">
                <a:latin typeface="+mj-lt"/>
              </a:rPr>
              <a:t>but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not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yet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scheduled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for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implementation</a:t>
            </a:r>
            <a:r>
              <a:rPr lang="hu-HU" sz="1400" dirty="0" smtClean="0">
                <a:latin typeface="+mj-lt"/>
              </a:rPr>
              <a:t> </a:t>
            </a:r>
            <a:endParaRPr lang="hu-HU" sz="1400" dirty="0"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Current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provisions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deem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PaPs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with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long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trains</a:t>
            </a:r>
            <a:r>
              <a:rPr lang="hu-HU" sz="1400" dirty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as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discriminatory</a:t>
            </a:r>
            <a:endParaRPr lang="hu-HU" sz="1400" dirty="0" smtClean="0">
              <a:latin typeface="+mj-lt"/>
            </a:endParaRPr>
          </a:p>
          <a:p>
            <a:pPr marL="742950" lvl="1" indent="-285750">
              <a:buClr>
                <a:srgbClr val="1D8A39"/>
              </a:buClr>
              <a:buFont typeface="Courier New" panose="02070309020205020404" pitchFamily="49" charset="0"/>
              <a:buChar char="o"/>
              <a:defRPr/>
            </a:pPr>
            <a:r>
              <a:rPr lang="hu-HU" sz="1400" dirty="0" err="1" smtClean="0">
                <a:latin typeface="+mj-lt"/>
              </a:rPr>
              <a:t>Executive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Board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intervention</a:t>
            </a:r>
            <a:r>
              <a:rPr lang="hu-HU" sz="1400" dirty="0" smtClean="0">
                <a:latin typeface="+mj-lt"/>
              </a:rPr>
              <a:t> is </a:t>
            </a:r>
            <a:r>
              <a:rPr lang="hu-HU" sz="1400" dirty="0" err="1" smtClean="0">
                <a:latin typeface="+mj-lt"/>
              </a:rPr>
              <a:t>sought</a:t>
            </a:r>
            <a:endParaRPr lang="hu-HU" sz="1400" dirty="0">
              <a:latin typeface="+mj-lt"/>
            </a:endParaRPr>
          </a:p>
          <a:p>
            <a:pPr marL="190500" indent="-190500">
              <a:spcBef>
                <a:spcPts val="300"/>
              </a:spcBef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Simplification</a:t>
            </a:r>
            <a:r>
              <a:rPr lang="hu-HU" sz="1400" dirty="0" smtClean="0">
                <a:latin typeface="+mj-lt"/>
              </a:rPr>
              <a:t> of </a:t>
            </a:r>
            <a:r>
              <a:rPr lang="hu-HU" sz="1400" dirty="0" err="1" smtClean="0">
                <a:latin typeface="+mj-lt"/>
              </a:rPr>
              <a:t>declaring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special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consignment</a:t>
            </a:r>
            <a:endParaRPr lang="hu-HU" sz="1400" dirty="0">
              <a:latin typeface="+mj-lt"/>
            </a:endParaRPr>
          </a:p>
          <a:p>
            <a:pPr marL="742950" lvl="1" indent="-285750">
              <a:buClr>
                <a:srgbClr val="1D8A39"/>
              </a:buClr>
              <a:buFont typeface="Courier New" panose="02070309020205020404" pitchFamily="49" charset="0"/>
              <a:buChar char="o"/>
              <a:defRPr/>
            </a:pPr>
            <a:r>
              <a:rPr lang="hu-HU" sz="1400" dirty="0" err="1" smtClean="0">
                <a:latin typeface="+mj-lt"/>
              </a:rPr>
              <a:t>Comparison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with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other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IMs</a:t>
            </a:r>
            <a:endParaRPr lang="hu-HU" sz="1400" dirty="0" smtClean="0">
              <a:latin typeface="+mj-lt"/>
            </a:endParaRPr>
          </a:p>
          <a:p>
            <a:pPr marL="742950" lvl="1" indent="-285750">
              <a:buClr>
                <a:srgbClr val="1D8A39"/>
              </a:buClr>
              <a:buFont typeface="Courier New" panose="02070309020205020404" pitchFamily="49" charset="0"/>
              <a:buChar char="o"/>
              <a:defRPr/>
            </a:pPr>
            <a:r>
              <a:rPr lang="hu-HU" sz="1400" dirty="0" err="1" smtClean="0">
                <a:latin typeface="+mj-lt"/>
              </a:rPr>
              <a:t>Customer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opinion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sought</a:t>
            </a:r>
            <a:endParaRPr lang="hu-HU" sz="1400" dirty="0">
              <a:latin typeface="+mj-lt"/>
            </a:endParaRPr>
          </a:p>
          <a:p>
            <a:pPr>
              <a:defRPr/>
            </a:pPr>
            <a:endParaRPr lang="hu-H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27025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Performance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regime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of DB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Netz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AG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Freeform 39"/>
          <p:cNvSpPr/>
          <p:nvPr/>
        </p:nvSpPr>
        <p:spPr>
          <a:xfrm>
            <a:off x="5927318" y="1510860"/>
            <a:ext cx="2749138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1"/>
          <p:cNvSpPr/>
          <p:nvPr/>
        </p:nvSpPr>
        <p:spPr>
          <a:xfrm flipV="1">
            <a:off x="5927318" y="3503489"/>
            <a:ext cx="249711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4"/>
          <p:cNvSpPr/>
          <p:nvPr/>
        </p:nvSpPr>
        <p:spPr>
          <a:xfrm flipH="1">
            <a:off x="683568" y="1510860"/>
            <a:ext cx="2848642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Freeform 45"/>
          <p:cNvSpPr/>
          <p:nvPr/>
        </p:nvSpPr>
        <p:spPr>
          <a:xfrm flipH="1" flipV="1">
            <a:off x="467544" y="3503489"/>
            <a:ext cx="3064666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3548818" y="1448832"/>
            <a:ext cx="2389297" cy="2389297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5"/>
          <p:cNvSpPr/>
          <p:nvPr/>
        </p:nvSpPr>
        <p:spPr>
          <a:xfrm>
            <a:off x="3392683" y="1292697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smtClean="0">
                <a:solidFill>
                  <a:srgbClr val="FFFFFF"/>
                </a:solidFill>
              </a:rPr>
              <a:t>Timing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4947011" y="1292697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Consultation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392683" y="2847025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Added</a:t>
            </a:r>
            <a:r>
              <a:rPr lang="hu-HU" sz="1500" dirty="0" smtClean="0">
                <a:solidFill>
                  <a:srgbClr val="FFFFFF"/>
                </a:solidFill>
              </a:rPr>
              <a:t> </a:t>
            </a:r>
            <a:r>
              <a:rPr lang="hu-HU" sz="1500" dirty="0" err="1" smtClean="0">
                <a:solidFill>
                  <a:srgbClr val="FFFFFF"/>
                </a:solidFill>
              </a:rPr>
              <a:t>value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4947011" y="2847025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smtClean="0">
                <a:solidFill>
                  <a:srgbClr val="FFFFFF"/>
                </a:solidFill>
              </a:rPr>
              <a:t>C</a:t>
            </a:r>
            <a:r>
              <a:rPr lang="hu-HU" sz="1500" dirty="0" err="1" smtClean="0">
                <a:solidFill>
                  <a:srgbClr val="FFFFFF"/>
                </a:solidFill>
              </a:rPr>
              <a:t>ompatibility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427698" y="1224188"/>
            <a:ext cx="2464781" cy="225600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400" dirty="0" err="1" smtClean="0"/>
              <a:t>Consultation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200" dirty="0" smtClean="0"/>
              <a:t>5 </a:t>
            </a:r>
            <a:r>
              <a:rPr lang="en-US" sz="1200" dirty="0"/>
              <a:t>dedicated on-site </a:t>
            </a:r>
            <a:r>
              <a:rPr lang="en-US" sz="1200" dirty="0" smtClean="0"/>
              <a:t>workshops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en-US" sz="1200" dirty="0" smtClean="0"/>
              <a:t>in </a:t>
            </a:r>
            <a:r>
              <a:rPr lang="en-US" sz="1200" dirty="0"/>
              <a:t>early to mid </a:t>
            </a:r>
            <a:r>
              <a:rPr lang="en-US" sz="1200" dirty="0" smtClean="0"/>
              <a:t>2019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err="1" smtClean="0"/>
              <a:t>with</a:t>
            </a:r>
            <a:r>
              <a:rPr lang="en-US" sz="1200" dirty="0" smtClean="0"/>
              <a:t> </a:t>
            </a:r>
            <a:r>
              <a:rPr lang="en-US" sz="1200" dirty="0"/>
              <a:t>representatives of all major freight </a:t>
            </a:r>
            <a:r>
              <a:rPr lang="hu-HU" sz="1200" dirty="0" err="1" smtClean="0"/>
              <a:t>RUs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smtClean="0"/>
              <a:t>associations</a:t>
            </a:r>
            <a:endParaRPr lang="hu-HU" sz="12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N</a:t>
            </a:r>
            <a:r>
              <a:rPr lang="en-US" sz="1200" dirty="0" err="1" smtClean="0"/>
              <a:t>umerous</a:t>
            </a:r>
            <a:r>
              <a:rPr lang="en-US" sz="1200" dirty="0" smtClean="0"/>
              <a:t> </a:t>
            </a:r>
            <a:r>
              <a:rPr lang="en-US" sz="1200" dirty="0"/>
              <a:t>bilateral meetings, phone-calls and workshops related to the interpretation of </a:t>
            </a:r>
            <a:r>
              <a:rPr lang="en-US" sz="1200" dirty="0" smtClean="0"/>
              <a:t>guideline 420.9001</a:t>
            </a:r>
            <a:endParaRPr lang="hu-HU" sz="12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A</a:t>
            </a:r>
            <a:r>
              <a:rPr lang="en-US" sz="1200" dirty="0" err="1" smtClean="0"/>
              <a:t>pproval</a:t>
            </a:r>
            <a:r>
              <a:rPr lang="en-US" sz="1200" dirty="0" smtClean="0"/>
              <a:t> </a:t>
            </a:r>
            <a:r>
              <a:rPr lang="en-US" sz="1200" dirty="0"/>
              <a:t>procedure </a:t>
            </a:r>
            <a:r>
              <a:rPr lang="en-US" sz="1200" dirty="0" smtClean="0"/>
              <a:t>by German </a:t>
            </a:r>
            <a:r>
              <a:rPr lang="en-US" sz="1200" dirty="0"/>
              <a:t>regulatory </a:t>
            </a:r>
            <a:r>
              <a:rPr lang="en-US" sz="1200" dirty="0" smtClean="0"/>
              <a:t>body</a:t>
            </a:r>
            <a:endParaRPr lang="en-US" sz="1200" dirty="0"/>
          </a:p>
        </p:txBody>
      </p:sp>
      <p:sp>
        <p:nvSpPr>
          <p:cNvPr id="13" name="TextBox 42"/>
          <p:cNvSpPr txBox="1"/>
          <p:nvPr/>
        </p:nvSpPr>
        <p:spPr>
          <a:xfrm>
            <a:off x="6427699" y="3445417"/>
            <a:ext cx="1888718" cy="106747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500" dirty="0" err="1"/>
              <a:t>Compatibility</a:t>
            </a:r>
            <a:endParaRPr lang="hu-HU" sz="15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200" dirty="0"/>
              <a:t>Performance schemes of </a:t>
            </a:r>
            <a:r>
              <a:rPr lang="en-US" sz="1200" dirty="0" err="1"/>
              <a:t>neighbouring</a:t>
            </a:r>
            <a:r>
              <a:rPr lang="en-US" sz="1200" dirty="0"/>
              <a:t> IMs were screened and taken into account </a:t>
            </a:r>
          </a:p>
        </p:txBody>
      </p:sp>
      <p:sp>
        <p:nvSpPr>
          <p:cNvPr id="14" name="TextBox 43"/>
          <p:cNvSpPr txBox="1"/>
          <p:nvPr/>
        </p:nvSpPr>
        <p:spPr>
          <a:xfrm>
            <a:off x="611560" y="1224188"/>
            <a:ext cx="2452799" cy="193745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500" dirty="0" smtClean="0"/>
              <a:t>Timing</a:t>
            </a:r>
            <a:endParaRPr lang="en-US" sz="1500" dirty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N</a:t>
            </a:r>
            <a:r>
              <a:rPr lang="en-US" sz="1200" dirty="0" err="1" smtClean="0"/>
              <a:t>ew</a:t>
            </a:r>
            <a:r>
              <a:rPr lang="hu-HU" sz="1200" dirty="0" smtClean="0"/>
              <a:t> </a:t>
            </a:r>
            <a:r>
              <a:rPr lang="hu-HU" sz="1200" dirty="0" err="1" smtClean="0"/>
              <a:t>scheme</a:t>
            </a:r>
            <a:r>
              <a:rPr lang="hu-HU" sz="1200" dirty="0" smtClean="0"/>
              <a:t> </a:t>
            </a:r>
            <a:r>
              <a:rPr lang="hu-HU" sz="1200" dirty="0" err="1" smtClean="0"/>
              <a:t>first</a:t>
            </a:r>
            <a:r>
              <a:rPr lang="hu-HU" sz="1200" dirty="0" smtClean="0"/>
              <a:t> </a:t>
            </a:r>
            <a:r>
              <a:rPr lang="hu-HU" sz="1200" dirty="0" err="1" smtClean="0"/>
              <a:t>introduced</a:t>
            </a:r>
            <a:r>
              <a:rPr lang="en-US" sz="1200" dirty="0" smtClean="0"/>
              <a:t> </a:t>
            </a:r>
            <a:r>
              <a:rPr lang="en-US" sz="1200" dirty="0"/>
              <a:t>to passenger traffic </a:t>
            </a:r>
            <a:r>
              <a:rPr lang="hu-HU" sz="1200" dirty="0" smtClean="0"/>
              <a:t>(</a:t>
            </a:r>
            <a:r>
              <a:rPr lang="en-US" sz="1200" dirty="0" smtClean="0"/>
              <a:t>1 </a:t>
            </a:r>
            <a:r>
              <a:rPr lang="en-US" sz="1200" dirty="0"/>
              <a:t>June </a:t>
            </a:r>
            <a:r>
              <a:rPr lang="en-US" sz="1200" dirty="0" smtClean="0"/>
              <a:t>2019</a:t>
            </a:r>
            <a:r>
              <a:rPr lang="hu-HU" sz="1200" dirty="0" smtClean="0"/>
              <a:t>)</a:t>
            </a:r>
            <a:endParaRPr lang="hu-HU" sz="1200" dirty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S</a:t>
            </a:r>
            <a:r>
              <a:rPr lang="en-US" sz="1200" dirty="0" err="1" smtClean="0"/>
              <a:t>ystem</a:t>
            </a:r>
            <a:r>
              <a:rPr lang="en-US" sz="1200" dirty="0" smtClean="0"/>
              <a:t> </a:t>
            </a:r>
            <a:r>
              <a:rPr lang="hu-HU" sz="1200" dirty="0" err="1" smtClean="0"/>
              <a:t>for</a:t>
            </a:r>
            <a:r>
              <a:rPr lang="en-US" sz="1200" dirty="0" smtClean="0"/>
              <a:t> </a:t>
            </a:r>
            <a:r>
              <a:rPr lang="en-US" sz="1200" dirty="0"/>
              <a:t>freight </a:t>
            </a:r>
            <a:r>
              <a:rPr lang="en-US" sz="1200" dirty="0" smtClean="0"/>
              <a:t>traffic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err="1" smtClean="0"/>
              <a:t>applied</a:t>
            </a:r>
            <a:r>
              <a:rPr lang="en-US" sz="1200" dirty="0" smtClean="0"/>
              <a:t> </a:t>
            </a:r>
            <a:r>
              <a:rPr lang="hu-HU" sz="1200" dirty="0" err="1" smtClean="0"/>
              <a:t>later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</a:t>
            </a:r>
            <a:r>
              <a:rPr lang="hu-HU" sz="1200" dirty="0" err="1" smtClean="0"/>
              <a:t>allow</a:t>
            </a:r>
            <a:r>
              <a:rPr lang="hu-HU" sz="1200" dirty="0" smtClean="0"/>
              <a:t> </a:t>
            </a:r>
            <a:r>
              <a:rPr lang="en-US" sz="1200" dirty="0" smtClean="0"/>
              <a:t>discussions </a:t>
            </a:r>
            <a:r>
              <a:rPr lang="en-US" sz="1200" dirty="0"/>
              <a:t>with the </a:t>
            </a:r>
            <a:r>
              <a:rPr lang="en-US" sz="1200" dirty="0" smtClean="0"/>
              <a:t>market</a:t>
            </a:r>
            <a:endParaRPr lang="hu-HU" sz="1200" dirty="0" smtClean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F</a:t>
            </a:r>
            <a:r>
              <a:rPr lang="en-US" sz="1200" dirty="0" err="1" smtClean="0"/>
              <a:t>inalization</a:t>
            </a:r>
            <a:r>
              <a:rPr lang="en-US" sz="1200" dirty="0" smtClean="0"/>
              <a:t> in 2019</a:t>
            </a:r>
            <a:r>
              <a:rPr lang="hu-HU" sz="1200" dirty="0" smtClean="0"/>
              <a:t>,</a:t>
            </a:r>
            <a:br>
              <a:rPr lang="hu-HU" sz="1200" dirty="0" smtClean="0"/>
            </a:br>
            <a:r>
              <a:rPr lang="hu-HU" sz="1200" dirty="0" err="1" smtClean="0"/>
              <a:t>application</a:t>
            </a:r>
            <a:r>
              <a:rPr lang="hu-HU" sz="1200" dirty="0" smtClean="0"/>
              <a:t> </a:t>
            </a:r>
            <a:r>
              <a:rPr lang="hu-HU" sz="1200" dirty="0" err="1" smtClean="0"/>
              <a:t>with</a:t>
            </a:r>
            <a:r>
              <a:rPr lang="hu-HU" sz="1200" dirty="0" smtClean="0"/>
              <a:t> </a:t>
            </a:r>
            <a:r>
              <a:rPr lang="en-US" sz="1200" dirty="0" smtClean="0"/>
              <a:t>NS 2021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en-US" sz="1200" dirty="0" smtClean="0"/>
              <a:t>(see </a:t>
            </a:r>
            <a:r>
              <a:rPr lang="en-US" sz="1200" dirty="0"/>
              <a:t>NS 2021 6.5.21.).  </a:t>
            </a:r>
          </a:p>
        </p:txBody>
      </p:sp>
      <p:sp>
        <p:nvSpPr>
          <p:cNvPr id="15" name="TextBox 46"/>
          <p:cNvSpPr txBox="1"/>
          <p:nvPr/>
        </p:nvSpPr>
        <p:spPr>
          <a:xfrm>
            <a:off x="599442" y="3445417"/>
            <a:ext cx="2464918" cy="160505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500" dirty="0" err="1" smtClean="0"/>
              <a:t>Advantages</a:t>
            </a:r>
            <a:r>
              <a:rPr lang="hu-HU" sz="1500" dirty="0" smtClean="0"/>
              <a:t> </a:t>
            </a:r>
            <a:r>
              <a:rPr lang="hu-HU" sz="1500" dirty="0" err="1" smtClean="0"/>
              <a:t>for</a:t>
            </a:r>
            <a:r>
              <a:rPr lang="hu-HU" sz="1500" dirty="0" smtClean="0"/>
              <a:t> RFC-</a:t>
            </a:r>
            <a:r>
              <a:rPr lang="hu-HU" sz="1500" dirty="0" err="1" smtClean="0"/>
              <a:t>trains</a:t>
            </a:r>
            <a:endParaRPr lang="en-US" sz="1500" dirty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Definition</a:t>
            </a:r>
            <a:r>
              <a:rPr lang="hu-HU" sz="1200" dirty="0" smtClean="0"/>
              <a:t> of RFC-</a:t>
            </a:r>
            <a:r>
              <a:rPr lang="hu-HU" sz="1200" dirty="0" err="1" smtClean="0"/>
              <a:t>trains</a:t>
            </a:r>
            <a:endParaRPr lang="hu-HU" sz="1200" dirty="0" smtClean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PaP</a:t>
            </a:r>
            <a:r>
              <a:rPr lang="hu-HU" sz="1200" dirty="0" smtClean="0"/>
              <a:t> </a:t>
            </a:r>
            <a:r>
              <a:rPr lang="hu-HU" sz="1200" dirty="0" err="1" smtClean="0"/>
              <a:t>trains</a:t>
            </a:r>
            <a:r>
              <a:rPr lang="hu-HU" sz="1200" dirty="0" smtClean="0"/>
              <a:t> </a:t>
            </a:r>
            <a:r>
              <a:rPr lang="hu-HU" sz="1200" dirty="0" err="1" smtClean="0"/>
              <a:t>have</a:t>
            </a:r>
            <a:r>
              <a:rPr lang="hu-HU" sz="1200" dirty="0" smtClean="0"/>
              <a:t> (</a:t>
            </a:r>
            <a:r>
              <a:rPr lang="hu-HU" sz="1200" dirty="0" err="1" smtClean="0"/>
              <a:t>partially</a:t>
            </a:r>
            <a:r>
              <a:rPr lang="hu-HU" sz="1200" dirty="0" smtClean="0"/>
              <a:t>) </a:t>
            </a:r>
            <a:r>
              <a:rPr lang="hu-HU" sz="1200" dirty="0" err="1" smtClean="0"/>
              <a:t>been</a:t>
            </a:r>
            <a:r>
              <a:rPr lang="hu-HU" sz="1200" dirty="0" smtClean="0"/>
              <a:t> </a:t>
            </a:r>
            <a:r>
              <a:rPr lang="hu-HU" sz="1200" dirty="0" err="1" smtClean="0"/>
              <a:t>provided</a:t>
            </a:r>
            <a:r>
              <a:rPr lang="hu-HU" sz="1200" dirty="0" smtClean="0"/>
              <a:t> </a:t>
            </a:r>
            <a:r>
              <a:rPr lang="hu-HU" sz="1200" dirty="0" err="1" smtClean="0"/>
              <a:t>with</a:t>
            </a:r>
            <a:r>
              <a:rPr lang="hu-HU" sz="1200" dirty="0" smtClean="0"/>
              <a:t> extra </a:t>
            </a:r>
            <a:r>
              <a:rPr lang="hu-HU" sz="1200" dirty="0" err="1" smtClean="0"/>
              <a:t>product</a:t>
            </a:r>
            <a:r>
              <a:rPr lang="hu-HU" sz="1200" dirty="0" smtClean="0"/>
              <a:t> </a:t>
            </a:r>
            <a:r>
              <a:rPr lang="hu-HU" sz="1200" dirty="0" err="1" smtClean="0"/>
              <a:t>characteristics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RFC OEM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Demand</a:t>
            </a:r>
            <a:r>
              <a:rPr lang="hu-HU" sz="1200" dirty="0" smtClean="0"/>
              <a:t> </a:t>
            </a:r>
            <a:r>
              <a:rPr lang="hu-HU" sz="1200" dirty="0" err="1" smtClean="0"/>
              <a:t>from</a:t>
            </a:r>
            <a:r>
              <a:rPr lang="hu-HU" sz="1200" dirty="0" smtClean="0"/>
              <a:t> market </a:t>
            </a:r>
            <a:r>
              <a:rPr lang="hu-HU" sz="1200" dirty="0" err="1" smtClean="0"/>
              <a:t>not</a:t>
            </a:r>
            <a:r>
              <a:rPr lang="hu-HU" sz="1200" dirty="0" smtClean="0"/>
              <a:t> </a:t>
            </a:r>
            <a:r>
              <a:rPr lang="hu-HU" sz="1200" dirty="0" err="1" smtClean="0"/>
              <a:t>yet</a:t>
            </a:r>
            <a:r>
              <a:rPr lang="hu-HU" sz="1200" dirty="0" smtClean="0"/>
              <a:t> </a:t>
            </a:r>
            <a:r>
              <a:rPr lang="hu-HU" sz="1200" dirty="0" err="1" smtClean="0"/>
              <a:t>solid</a:t>
            </a:r>
            <a:r>
              <a:rPr lang="hu-HU" sz="1200" dirty="0" smtClean="0"/>
              <a:t> and </a:t>
            </a:r>
            <a:r>
              <a:rPr lang="hu-HU" sz="1200" dirty="0" err="1" smtClean="0"/>
              <a:t>single</a:t>
            </a:r>
            <a:endParaRPr lang="en-US" sz="1200" dirty="0"/>
          </a:p>
        </p:txBody>
      </p:sp>
      <p:cxnSp>
        <p:nvCxnSpPr>
          <p:cNvPr id="16" name="Straight Connector 49"/>
          <p:cNvCxnSpPr/>
          <p:nvPr/>
        </p:nvCxnSpPr>
        <p:spPr>
          <a:xfrm>
            <a:off x="4746005" y="1462379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1"/>
          <p:cNvCxnSpPr/>
          <p:nvPr/>
        </p:nvCxnSpPr>
        <p:spPr>
          <a:xfrm rot="5400000">
            <a:off x="4743465" y="1462379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4"/>
          <p:cNvSpPr txBox="1"/>
          <p:nvPr/>
        </p:nvSpPr>
        <p:spPr>
          <a:xfrm>
            <a:off x="4303548" y="1131590"/>
            <a:ext cx="88646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hu-HU" sz="1200" dirty="0" smtClean="0"/>
              <a:t>New </a:t>
            </a:r>
            <a:r>
              <a:rPr lang="hu-HU" sz="1200" dirty="0" err="1" smtClean="0"/>
              <a:t>scheme</a:t>
            </a:r>
            <a:endParaRPr lang="en-US" sz="1200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7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27025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Performance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regime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of DB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Netz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AG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Freeform 39"/>
          <p:cNvSpPr/>
          <p:nvPr/>
        </p:nvSpPr>
        <p:spPr>
          <a:xfrm>
            <a:off x="5927318" y="1510860"/>
            <a:ext cx="2749138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1"/>
          <p:cNvSpPr/>
          <p:nvPr/>
        </p:nvSpPr>
        <p:spPr>
          <a:xfrm flipV="1">
            <a:off x="5927318" y="3503489"/>
            <a:ext cx="249711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4"/>
          <p:cNvSpPr/>
          <p:nvPr/>
        </p:nvSpPr>
        <p:spPr>
          <a:xfrm flipH="1">
            <a:off x="467544" y="1510860"/>
            <a:ext cx="3064666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Freeform 45"/>
          <p:cNvSpPr/>
          <p:nvPr/>
        </p:nvSpPr>
        <p:spPr>
          <a:xfrm flipH="1" flipV="1">
            <a:off x="467544" y="3503489"/>
            <a:ext cx="3064666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3548818" y="1448832"/>
            <a:ext cx="2389297" cy="2389297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5"/>
          <p:cNvSpPr/>
          <p:nvPr/>
        </p:nvSpPr>
        <p:spPr>
          <a:xfrm>
            <a:off x="3392683" y="1292697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Inherited</a:t>
            </a:r>
            <a:r>
              <a:rPr lang="hu-HU" sz="1500" dirty="0" smtClean="0">
                <a:solidFill>
                  <a:srgbClr val="FFFFFF"/>
                </a:solidFill>
              </a:rPr>
              <a:t> </a:t>
            </a:r>
            <a:r>
              <a:rPr lang="hu-HU" sz="1500" dirty="0" err="1" smtClean="0">
                <a:solidFill>
                  <a:srgbClr val="FFFFFF"/>
                </a:solidFill>
              </a:rPr>
              <a:t>delay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4947011" y="1292697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Categories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3392683" y="2847025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Definition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4947011" y="2847025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chemeClr val="bg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dirty="0" err="1" smtClean="0">
                <a:solidFill>
                  <a:srgbClr val="FFFFFF"/>
                </a:solidFill>
              </a:rPr>
              <a:t>Bonuses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427698" y="1224188"/>
            <a:ext cx="2464781" cy="159120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400" dirty="0" err="1" smtClean="0"/>
              <a:t>Train</a:t>
            </a:r>
            <a:r>
              <a:rPr lang="hu-HU" sz="1400" dirty="0" smtClean="0"/>
              <a:t> </a:t>
            </a:r>
            <a:r>
              <a:rPr lang="hu-HU" sz="1400" dirty="0" err="1" smtClean="0"/>
              <a:t>categories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‚</a:t>
            </a:r>
            <a:r>
              <a:rPr lang="en-US" sz="1200" dirty="0" smtClean="0"/>
              <a:t>sensitive </a:t>
            </a:r>
            <a:r>
              <a:rPr lang="en-US" sz="1200" dirty="0"/>
              <a:t>to </a:t>
            </a:r>
            <a:r>
              <a:rPr lang="en-US" sz="1200" dirty="0" smtClean="0"/>
              <a:t>punctuality</a:t>
            </a:r>
            <a:r>
              <a:rPr lang="hu-HU" sz="1200" dirty="0" smtClean="0"/>
              <a:t>’</a:t>
            </a:r>
            <a:br>
              <a:rPr lang="hu-HU" sz="1200" dirty="0" smtClean="0"/>
            </a:br>
            <a:r>
              <a:rPr lang="hu-HU" sz="1200" dirty="0" smtClean="0"/>
              <a:t>‚</a:t>
            </a:r>
            <a:r>
              <a:rPr lang="en-US" sz="1200" dirty="0" smtClean="0"/>
              <a:t>no</a:t>
            </a:r>
            <a:r>
              <a:rPr lang="hu-HU" sz="1200" dirty="0"/>
              <a:t>t</a:t>
            </a:r>
            <a:r>
              <a:rPr lang="en-US" sz="1200" dirty="0" smtClean="0"/>
              <a:t> </a:t>
            </a:r>
            <a:r>
              <a:rPr lang="en-US" sz="1200" dirty="0"/>
              <a:t>sensitive to </a:t>
            </a:r>
            <a:r>
              <a:rPr lang="en-US" sz="1200" dirty="0" smtClean="0"/>
              <a:t>punctuality</a:t>
            </a:r>
            <a:r>
              <a:rPr lang="hu-HU" sz="1200" dirty="0" smtClean="0"/>
              <a:t>’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Categorisation</a:t>
            </a:r>
            <a:r>
              <a:rPr lang="hu-HU" sz="1200" dirty="0" smtClean="0"/>
              <a:t> </a:t>
            </a:r>
            <a:r>
              <a:rPr lang="hu-HU" sz="1200" dirty="0" err="1" smtClean="0"/>
              <a:t>initially</a:t>
            </a:r>
            <a:r>
              <a:rPr lang="hu-HU" sz="1200" dirty="0" smtClean="0"/>
              <a:t> </a:t>
            </a:r>
            <a:r>
              <a:rPr lang="hu-HU" sz="1200" dirty="0" err="1" smtClean="0"/>
              <a:t>requested</a:t>
            </a:r>
            <a:r>
              <a:rPr lang="hu-HU" sz="1200" dirty="0" smtClean="0"/>
              <a:t> </a:t>
            </a:r>
            <a:r>
              <a:rPr lang="hu-HU" sz="1200" dirty="0" err="1" smtClean="0"/>
              <a:t>by</a:t>
            </a:r>
            <a:r>
              <a:rPr lang="hu-HU" sz="1200" dirty="0" smtClean="0"/>
              <a:t> </a:t>
            </a:r>
            <a:r>
              <a:rPr lang="hu-HU" sz="1200" dirty="0" err="1" smtClean="0"/>
              <a:t>Rus</a:t>
            </a:r>
            <a:endParaRPr lang="hu-HU" sz="12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C</a:t>
            </a:r>
            <a:r>
              <a:rPr lang="en-US" sz="1200" dirty="0" err="1" smtClean="0"/>
              <a:t>ategorization</a:t>
            </a:r>
            <a:r>
              <a:rPr lang="en-US" sz="1200" dirty="0" smtClean="0"/>
              <a:t> done </a:t>
            </a:r>
            <a:r>
              <a:rPr lang="en-US" sz="1200" dirty="0"/>
              <a:t>by the </a:t>
            </a:r>
            <a:r>
              <a:rPr lang="hu-HU" sz="1200" dirty="0" smtClean="0"/>
              <a:t>RU</a:t>
            </a:r>
            <a:r>
              <a:rPr lang="en-US" sz="1200" dirty="0" smtClean="0"/>
              <a:t> </a:t>
            </a:r>
            <a:r>
              <a:rPr lang="en-US" sz="1200" dirty="0"/>
              <a:t>itself. 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6427699" y="3445417"/>
            <a:ext cx="2464780" cy="117006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500" dirty="0" err="1" smtClean="0"/>
              <a:t>Potential</a:t>
            </a:r>
            <a:r>
              <a:rPr lang="hu-HU" sz="1500" dirty="0" smtClean="0"/>
              <a:t> </a:t>
            </a:r>
            <a:r>
              <a:rPr lang="hu-HU" sz="1500" dirty="0" err="1" smtClean="0"/>
              <a:t>bonuses</a:t>
            </a:r>
            <a:endParaRPr lang="hu-HU" sz="1500" dirty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Balance</a:t>
            </a:r>
            <a:r>
              <a:rPr lang="hu-HU" sz="1200" dirty="0" smtClean="0"/>
              <a:t> of </a:t>
            </a:r>
            <a:r>
              <a:rPr lang="hu-HU" sz="1200" dirty="0" err="1" smtClean="0"/>
              <a:t>system</a:t>
            </a:r>
            <a:r>
              <a:rPr lang="hu-HU" sz="1200" dirty="0" smtClean="0"/>
              <a:t> is </a:t>
            </a:r>
            <a:r>
              <a:rPr lang="hu-HU" sz="1200" dirty="0" err="1" smtClean="0"/>
              <a:t>ensured</a:t>
            </a:r>
            <a:r>
              <a:rPr lang="hu-HU" sz="1200" dirty="0" smtClean="0"/>
              <a:t> </a:t>
            </a:r>
            <a:r>
              <a:rPr lang="hu-HU" sz="1200" dirty="0" err="1" smtClean="0"/>
              <a:t>through</a:t>
            </a:r>
            <a:r>
              <a:rPr lang="hu-HU" sz="1200" dirty="0" smtClean="0"/>
              <a:t> </a:t>
            </a:r>
            <a:r>
              <a:rPr lang="hu-HU" sz="1200" dirty="0" err="1" smtClean="0"/>
              <a:t>penalties</a:t>
            </a:r>
            <a:r>
              <a:rPr lang="hu-HU" sz="1200" dirty="0" smtClean="0"/>
              <a:t> </a:t>
            </a:r>
            <a:r>
              <a:rPr lang="hu-HU" sz="1200" dirty="0" err="1" smtClean="0"/>
              <a:t>applicable</a:t>
            </a:r>
            <a:r>
              <a:rPr lang="hu-HU" sz="1200" dirty="0" smtClean="0"/>
              <a:t> </a:t>
            </a:r>
            <a:r>
              <a:rPr lang="hu-HU" sz="1200" dirty="0" err="1" smtClean="0"/>
              <a:t>for</a:t>
            </a:r>
            <a:r>
              <a:rPr lang="hu-HU" sz="1200" dirty="0" smtClean="0"/>
              <a:t> </a:t>
            </a:r>
            <a:r>
              <a:rPr lang="hu-HU" sz="1200" dirty="0" err="1" smtClean="0"/>
              <a:t>both</a:t>
            </a:r>
            <a:r>
              <a:rPr lang="hu-HU" sz="1200" dirty="0" smtClean="0"/>
              <a:t> </a:t>
            </a:r>
            <a:r>
              <a:rPr lang="hu-HU" sz="1200" dirty="0" err="1" smtClean="0"/>
              <a:t>contracting</a:t>
            </a:r>
            <a:r>
              <a:rPr lang="hu-HU" sz="1200" dirty="0" smtClean="0"/>
              <a:t> </a:t>
            </a:r>
            <a:r>
              <a:rPr lang="hu-HU" sz="1200" dirty="0" err="1" smtClean="0"/>
              <a:t>parties</a:t>
            </a:r>
            <a:endParaRPr lang="hu-HU" sz="12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IM is net </a:t>
            </a:r>
            <a:r>
              <a:rPr lang="hu-HU" sz="1200" dirty="0" err="1" smtClean="0"/>
              <a:t>payer</a:t>
            </a:r>
            <a:r>
              <a:rPr lang="hu-HU" sz="1200" dirty="0" smtClean="0"/>
              <a:t> </a:t>
            </a:r>
            <a:r>
              <a:rPr lang="hu-HU" sz="1200" dirty="0" err="1" smtClean="0"/>
              <a:t>currently</a:t>
            </a:r>
            <a:endParaRPr lang="en-US" sz="1200" dirty="0"/>
          </a:p>
        </p:txBody>
      </p:sp>
      <p:sp>
        <p:nvSpPr>
          <p:cNvPr id="14" name="TextBox 43"/>
          <p:cNvSpPr txBox="1"/>
          <p:nvPr/>
        </p:nvSpPr>
        <p:spPr>
          <a:xfrm>
            <a:off x="611560" y="1224188"/>
            <a:ext cx="2452799" cy="200106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500" dirty="0" err="1" smtClean="0"/>
              <a:t>Delay</a:t>
            </a:r>
            <a:r>
              <a:rPr lang="hu-HU" sz="1500" dirty="0" smtClean="0"/>
              <a:t> </a:t>
            </a:r>
            <a:r>
              <a:rPr lang="hu-HU" sz="1500" dirty="0" err="1" smtClean="0"/>
              <a:t>from</a:t>
            </a:r>
            <a:r>
              <a:rPr lang="hu-HU" sz="1500" dirty="0" smtClean="0"/>
              <a:t> </a:t>
            </a:r>
            <a:r>
              <a:rPr lang="hu-HU" sz="1500" dirty="0" err="1" smtClean="0"/>
              <a:t>other</a:t>
            </a:r>
            <a:r>
              <a:rPr lang="hu-HU" sz="1500" dirty="0" smtClean="0"/>
              <a:t> </a:t>
            </a:r>
            <a:r>
              <a:rPr lang="hu-HU" sz="1500" dirty="0" err="1" smtClean="0"/>
              <a:t>network</a:t>
            </a:r>
            <a:endParaRPr lang="en-US" sz="1500" dirty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D</a:t>
            </a:r>
            <a:r>
              <a:rPr lang="en-US" sz="1200" dirty="0" err="1" smtClean="0"/>
              <a:t>elay</a:t>
            </a:r>
            <a:r>
              <a:rPr lang="en-US" sz="1200" dirty="0" smtClean="0"/>
              <a:t> </a:t>
            </a:r>
            <a:r>
              <a:rPr lang="en-US" sz="1200" dirty="0"/>
              <a:t>codes and </a:t>
            </a:r>
            <a:r>
              <a:rPr lang="en-US" sz="1200" dirty="0" smtClean="0"/>
              <a:t>application </a:t>
            </a:r>
            <a:r>
              <a:rPr lang="en-US" sz="1200" dirty="0"/>
              <a:t>regulated by guideline </a:t>
            </a:r>
            <a:r>
              <a:rPr lang="en-US" sz="1200" dirty="0" smtClean="0"/>
              <a:t>420.9001 </a:t>
            </a:r>
            <a:r>
              <a:rPr lang="en-US" sz="1200" dirty="0"/>
              <a:t>International trains </a:t>
            </a:r>
            <a:r>
              <a:rPr lang="hu-HU" sz="1200" dirty="0" err="1" smtClean="0"/>
              <a:t>with</a:t>
            </a:r>
            <a:r>
              <a:rPr lang="en-US" sz="1200" dirty="0" smtClean="0"/>
              <a:t> </a:t>
            </a:r>
            <a:r>
              <a:rPr lang="hu-HU" sz="1200" dirty="0" err="1" smtClean="0"/>
              <a:t>delayed</a:t>
            </a:r>
            <a:r>
              <a:rPr lang="hu-HU" sz="1200" dirty="0" smtClean="0"/>
              <a:t> </a:t>
            </a:r>
            <a:r>
              <a:rPr lang="en-US" sz="1200" dirty="0" err="1" smtClean="0"/>
              <a:t>ent</a:t>
            </a:r>
            <a:r>
              <a:rPr lang="hu-HU" sz="1200" dirty="0" err="1" smtClean="0"/>
              <a:t>ry</a:t>
            </a:r>
            <a:r>
              <a:rPr lang="en-US" sz="1200" dirty="0" smtClean="0"/>
              <a:t> generally </a:t>
            </a:r>
            <a:r>
              <a:rPr lang="en-US" sz="1200" dirty="0"/>
              <a:t>subject to code 41, which is </a:t>
            </a:r>
            <a:r>
              <a:rPr lang="en-US" sz="1200" dirty="0" smtClean="0"/>
              <a:t>neutral </a:t>
            </a:r>
            <a:r>
              <a:rPr lang="hu-HU" sz="1200" dirty="0" smtClean="0"/>
              <a:t>and</a:t>
            </a:r>
            <a:br>
              <a:rPr lang="hu-HU" sz="1200" dirty="0" smtClean="0"/>
            </a:br>
            <a:r>
              <a:rPr lang="en-US" sz="1200" dirty="0" smtClean="0"/>
              <a:t>not </a:t>
            </a:r>
            <a:r>
              <a:rPr lang="en-US" sz="1200" dirty="0"/>
              <a:t>subject to </a:t>
            </a:r>
            <a:r>
              <a:rPr lang="en-US" sz="1200" dirty="0" smtClean="0"/>
              <a:t>penalties.</a:t>
            </a:r>
            <a:endParaRPr lang="hu-HU" sz="1200" dirty="0" smtClean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In </a:t>
            </a:r>
            <a:r>
              <a:rPr lang="hu-HU" sz="1200" dirty="0" err="1" smtClean="0"/>
              <a:t>case</a:t>
            </a:r>
            <a:r>
              <a:rPr lang="hu-HU" sz="1200" dirty="0" smtClean="0"/>
              <a:t> </a:t>
            </a:r>
            <a:r>
              <a:rPr lang="hu-HU" sz="1200" dirty="0" err="1" smtClean="0"/>
              <a:t>code</a:t>
            </a:r>
            <a:r>
              <a:rPr lang="hu-HU" sz="1200" dirty="0" smtClean="0"/>
              <a:t> </a:t>
            </a:r>
            <a:r>
              <a:rPr lang="hu-HU" sz="1200" dirty="0" err="1" smtClean="0"/>
              <a:t>not</a:t>
            </a:r>
            <a:r>
              <a:rPr lang="hu-HU" sz="1200" dirty="0" smtClean="0"/>
              <a:t> </a:t>
            </a:r>
            <a:r>
              <a:rPr lang="hu-HU" sz="1200" dirty="0" err="1" smtClean="0"/>
              <a:t>deemed</a:t>
            </a:r>
            <a:r>
              <a:rPr lang="hu-HU" sz="1200" dirty="0" smtClean="0"/>
              <a:t> </a:t>
            </a:r>
            <a:r>
              <a:rPr lang="hu-HU" sz="1200" dirty="0" err="1" smtClean="0"/>
              <a:t>as</a:t>
            </a:r>
            <a:r>
              <a:rPr lang="hu-HU" sz="1200" dirty="0" smtClean="0"/>
              <a:t> </a:t>
            </a:r>
            <a:r>
              <a:rPr lang="hu-HU" sz="1200" dirty="0" err="1" smtClean="0"/>
              <a:t>precise</a:t>
            </a:r>
            <a:r>
              <a:rPr lang="hu-HU" sz="1200" dirty="0" smtClean="0"/>
              <a:t>, </a:t>
            </a:r>
            <a:r>
              <a:rPr lang="hu-HU" sz="1200" dirty="0" err="1" smtClean="0"/>
              <a:t>claim</a:t>
            </a:r>
            <a:r>
              <a:rPr lang="hu-HU" sz="1200" dirty="0" smtClean="0"/>
              <a:t> </a:t>
            </a:r>
            <a:r>
              <a:rPr lang="hu-HU" sz="1200" dirty="0" err="1" smtClean="0"/>
              <a:t>can</a:t>
            </a:r>
            <a:r>
              <a:rPr lang="hu-HU" sz="1200" dirty="0" smtClean="0"/>
              <a:t> be </a:t>
            </a:r>
            <a:r>
              <a:rPr lang="hu-HU" sz="1200" dirty="0" err="1" smtClean="0"/>
              <a:t>put</a:t>
            </a:r>
            <a:r>
              <a:rPr lang="hu-HU" sz="1200" dirty="0" smtClean="0"/>
              <a:t> </a:t>
            </a:r>
            <a:r>
              <a:rPr lang="hu-HU" sz="1200" dirty="0" err="1" smtClean="0"/>
              <a:t>forward</a:t>
            </a:r>
            <a:r>
              <a:rPr lang="en-US" sz="1200" dirty="0" smtClean="0"/>
              <a:t> (NS </a:t>
            </a:r>
            <a:r>
              <a:rPr lang="en-US" sz="1200" dirty="0"/>
              <a:t>2021 6.5.1.2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5" name="TextBox 46"/>
          <p:cNvSpPr txBox="1"/>
          <p:nvPr/>
        </p:nvSpPr>
        <p:spPr>
          <a:xfrm>
            <a:off x="467544" y="3445417"/>
            <a:ext cx="2596816" cy="117006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500" dirty="0" smtClean="0"/>
              <a:t>‚Last </a:t>
            </a:r>
            <a:r>
              <a:rPr lang="hu-HU" sz="1500" dirty="0" err="1" smtClean="0"/>
              <a:t>operating</a:t>
            </a:r>
            <a:r>
              <a:rPr lang="hu-HU" sz="1500" dirty="0" smtClean="0"/>
              <a:t> </a:t>
            </a:r>
            <a:r>
              <a:rPr lang="hu-HU" sz="1500" dirty="0" err="1" smtClean="0"/>
              <a:t>location</a:t>
            </a:r>
            <a:r>
              <a:rPr lang="hu-HU" sz="1500" dirty="0" smtClean="0"/>
              <a:t>’</a:t>
            </a:r>
            <a:endParaRPr lang="en-US" sz="1500" dirty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err="1" smtClean="0"/>
              <a:t>Measurement</a:t>
            </a:r>
            <a:r>
              <a:rPr lang="hu-HU" sz="1200" dirty="0" smtClean="0"/>
              <a:t> </a:t>
            </a:r>
            <a:r>
              <a:rPr lang="hu-HU" sz="1200" dirty="0" err="1" smtClean="0"/>
              <a:t>point</a:t>
            </a:r>
            <a:r>
              <a:rPr lang="hu-HU" sz="1200" dirty="0" smtClean="0"/>
              <a:t> </a:t>
            </a:r>
            <a:r>
              <a:rPr lang="hu-HU" sz="1200" dirty="0" err="1" smtClean="0"/>
              <a:t>for</a:t>
            </a:r>
            <a:r>
              <a:rPr lang="en-US" sz="1200" dirty="0" smtClean="0"/>
              <a:t> </a:t>
            </a:r>
            <a:r>
              <a:rPr lang="en-US" sz="1200" dirty="0"/>
              <a:t>final </a:t>
            </a:r>
            <a:r>
              <a:rPr lang="en-US" sz="1200" dirty="0" smtClean="0"/>
              <a:t>punctuality</a:t>
            </a:r>
            <a:endParaRPr lang="hu-HU" sz="1200" dirty="0" smtClean="0"/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hu-HU" sz="1200" dirty="0" smtClean="0"/>
              <a:t>L</a:t>
            </a:r>
            <a:r>
              <a:rPr lang="en-US" sz="1200" dirty="0" err="1" smtClean="0"/>
              <a:t>ast</a:t>
            </a:r>
            <a:r>
              <a:rPr lang="en-US" sz="1200" dirty="0" smtClean="0"/>
              <a:t> </a:t>
            </a:r>
            <a:r>
              <a:rPr lang="en-US" sz="1200" dirty="0"/>
              <a:t>location operated by DB </a:t>
            </a:r>
            <a:r>
              <a:rPr lang="en-US" sz="1200" dirty="0" err="1" smtClean="0"/>
              <a:t>Netz</a:t>
            </a:r>
            <a:r>
              <a:rPr lang="en-US" sz="1200" dirty="0" smtClean="0"/>
              <a:t>,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en-US" sz="1200" dirty="0" smtClean="0"/>
              <a:t>e.g</a:t>
            </a:r>
            <a:r>
              <a:rPr lang="en-US" sz="1200" dirty="0"/>
              <a:t>. where the train path </a:t>
            </a:r>
            <a:r>
              <a:rPr lang="en-US" sz="1200" dirty="0" smtClean="0"/>
              <a:t>ends.</a:t>
            </a:r>
            <a:endParaRPr lang="en-US" sz="1200" dirty="0"/>
          </a:p>
        </p:txBody>
      </p:sp>
      <p:cxnSp>
        <p:nvCxnSpPr>
          <p:cNvPr id="16" name="Straight Connector 49"/>
          <p:cNvCxnSpPr/>
          <p:nvPr/>
        </p:nvCxnSpPr>
        <p:spPr>
          <a:xfrm>
            <a:off x="4746005" y="1462379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1"/>
          <p:cNvCxnSpPr/>
          <p:nvPr/>
        </p:nvCxnSpPr>
        <p:spPr>
          <a:xfrm rot="5400000">
            <a:off x="4743465" y="1462379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4"/>
          <p:cNvSpPr txBox="1"/>
          <p:nvPr/>
        </p:nvSpPr>
        <p:spPr>
          <a:xfrm>
            <a:off x="4303548" y="1131590"/>
            <a:ext cx="88646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hu-HU" sz="1200" dirty="0" smtClean="0"/>
              <a:t>New </a:t>
            </a:r>
            <a:r>
              <a:rPr lang="hu-HU" sz="1200" dirty="0" err="1" smtClean="0"/>
              <a:t>scheme</a:t>
            </a:r>
            <a:endParaRPr lang="en-US" sz="1200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4659982"/>
            <a:ext cx="2152442" cy="30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4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>
            <a:spLocks noChangeArrowheads="1"/>
          </p:cNvSpPr>
          <p:nvPr/>
        </p:nvSpPr>
        <p:spPr bwMode="auto">
          <a:xfrm>
            <a:off x="1062038" y="327025"/>
            <a:ext cx="6207125" cy="350838"/>
          </a:xfrm>
          <a:prstGeom prst="rect">
            <a:avLst/>
          </a:prstGeom>
          <a:noFill/>
          <a:ln>
            <a:noFill/>
          </a:ln>
        </p:spPr>
        <p:txBody>
          <a:bodyPr r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Relation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with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the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Turkish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railways</a:t>
            </a:r>
            <a:r>
              <a:rPr lang="hu-HU" altLang="hu-HU" sz="2000" b="1" dirty="0" smtClean="0">
                <a:solidFill>
                  <a:srgbClr val="1D8A39"/>
                </a:solidFill>
                <a:latin typeface="+mj-lt"/>
                <a:cs typeface="Segoe UI" panose="020B0502040204020203" pitchFamily="34" charset="0"/>
              </a:rPr>
              <a:t> (TCDD)</a:t>
            </a:r>
            <a:endParaRPr lang="hu-HU" altLang="hu-HU" sz="2000" b="1" dirty="0">
              <a:solidFill>
                <a:srgbClr val="1D8A39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8114"/>
            <a:ext cx="3095316" cy="3407852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 rot="1336470">
            <a:off x="3095828" y="3490694"/>
            <a:ext cx="864096" cy="360040"/>
          </a:xfrm>
          <a:prstGeom prst="ellipse">
            <a:avLst/>
          </a:prstGeom>
          <a:solidFill>
            <a:srgbClr val="1D8A39">
              <a:alpha val="2117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20603"/>
          <a:stretch/>
        </p:blipFill>
        <p:spPr>
          <a:xfrm>
            <a:off x="6623720" y="0"/>
            <a:ext cx="252028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3" y="802819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STARTING POINT</a:t>
            </a:r>
            <a:endParaRPr lang="hu-HU" sz="1600" b="1" dirty="0">
              <a:solidFill>
                <a:srgbClr val="9F8431"/>
              </a:solidFill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Considerable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goods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traffic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on</a:t>
            </a:r>
            <a:r>
              <a:rPr lang="hu-HU" sz="1400" dirty="0" smtClean="0">
                <a:latin typeface="+mj-lt"/>
              </a:rPr>
              <a:t> RFC OEM is </a:t>
            </a:r>
            <a:r>
              <a:rPr lang="hu-HU" sz="1400" dirty="0" err="1" smtClean="0">
                <a:latin typeface="+mj-lt"/>
              </a:rPr>
              <a:t>moving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on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towards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the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network</a:t>
            </a:r>
            <a:r>
              <a:rPr lang="hu-HU" sz="1400" dirty="0" smtClean="0">
                <a:latin typeface="+mj-lt"/>
              </a:rPr>
              <a:t> of TCDD</a:t>
            </a: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Certain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issues</a:t>
            </a:r>
            <a:r>
              <a:rPr lang="hu-HU" sz="1400" dirty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to</a:t>
            </a:r>
            <a:r>
              <a:rPr lang="hu-HU" sz="1400" dirty="0" smtClean="0">
                <a:latin typeface="+mj-lt"/>
              </a:rPr>
              <a:t> be </a:t>
            </a:r>
            <a:r>
              <a:rPr lang="hu-HU" sz="1400" dirty="0" err="1" smtClean="0">
                <a:latin typeface="+mj-lt"/>
              </a:rPr>
              <a:t>optimised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were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notified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regarding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the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border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crossing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towards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Turkey</a:t>
            </a:r>
            <a:endParaRPr lang="hu-HU" sz="1400" dirty="0"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97099" y="2067694"/>
            <a:ext cx="22312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hu-HU" sz="1600" b="1" dirty="0" smtClean="0">
                <a:solidFill>
                  <a:srgbClr val="1D8A39"/>
                </a:solidFill>
                <a:latin typeface="+mj-lt"/>
              </a:rPr>
              <a:t>POTENTIAL WAYS AHEAD</a:t>
            </a:r>
            <a:endParaRPr lang="hu-HU" sz="1600" b="1" dirty="0">
              <a:solidFill>
                <a:srgbClr val="9F8431"/>
              </a:solidFill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smtClean="0">
                <a:latin typeface="+mj-lt"/>
              </a:rPr>
              <a:t>TCDD </a:t>
            </a:r>
            <a:r>
              <a:rPr lang="hu-HU" sz="1400" dirty="0" err="1" smtClean="0">
                <a:latin typeface="+mj-lt"/>
              </a:rPr>
              <a:t>initially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preferred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first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contacts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on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governmental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level</a:t>
            </a:r>
            <a:endParaRPr lang="hu-HU" sz="1400" dirty="0" smtClean="0"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There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was</a:t>
            </a:r>
            <a:r>
              <a:rPr lang="hu-HU" sz="1400" dirty="0" smtClean="0">
                <a:latin typeface="+mj-lt"/>
              </a:rPr>
              <a:t> no </a:t>
            </a:r>
            <a:r>
              <a:rPr lang="hu-HU" sz="1400" dirty="0" err="1" smtClean="0">
                <a:latin typeface="+mj-lt"/>
              </a:rPr>
              <a:t>consent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within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the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Executive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Board</a:t>
            </a:r>
            <a:endParaRPr lang="hu-HU" sz="1400" dirty="0" smtClean="0">
              <a:latin typeface="+mj-lt"/>
            </a:endParaRP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err="1" smtClean="0">
                <a:latin typeface="+mj-lt"/>
              </a:rPr>
              <a:t>Negotiations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recently</a:t>
            </a:r>
            <a:r>
              <a:rPr lang="hu-HU" sz="1400" dirty="0" smtClean="0">
                <a:latin typeface="+mj-lt"/>
              </a:rPr>
              <a:t> re-</a:t>
            </a:r>
            <a:r>
              <a:rPr lang="hu-HU" sz="1400" dirty="0" err="1" smtClean="0">
                <a:latin typeface="+mj-lt"/>
              </a:rPr>
              <a:t>established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under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the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umbrella</a:t>
            </a:r>
            <a:r>
              <a:rPr lang="hu-HU" sz="1400" dirty="0" smtClean="0">
                <a:latin typeface="+mj-lt"/>
              </a:rPr>
              <a:t> of </a:t>
            </a:r>
            <a:r>
              <a:rPr lang="hu-HU" sz="1400" dirty="0" err="1" smtClean="0">
                <a:latin typeface="+mj-lt"/>
              </a:rPr>
              <a:t>relevant</a:t>
            </a:r>
            <a:r>
              <a:rPr lang="hu-HU" sz="1400" dirty="0" smtClean="0">
                <a:latin typeface="+mj-lt"/>
              </a:rPr>
              <a:t> IM</a:t>
            </a:r>
            <a:br>
              <a:rPr lang="hu-HU" sz="1400" dirty="0" smtClean="0">
                <a:latin typeface="+mj-lt"/>
              </a:rPr>
            </a:br>
            <a:r>
              <a:rPr lang="hu-HU" sz="1400" dirty="0" smtClean="0">
                <a:latin typeface="+mj-lt"/>
              </a:rPr>
              <a:t>(9 </a:t>
            </a:r>
            <a:r>
              <a:rPr lang="hu-HU" sz="1400" dirty="0" err="1" smtClean="0">
                <a:latin typeface="+mj-lt"/>
              </a:rPr>
              <a:t>April</a:t>
            </a:r>
            <a:r>
              <a:rPr lang="hu-HU" sz="1400" dirty="0" smtClean="0">
                <a:latin typeface="+mj-lt"/>
              </a:rPr>
              <a:t> 2021)</a:t>
            </a:r>
          </a:p>
          <a:p>
            <a:pPr marL="190500" indent="-190500">
              <a:buClr>
                <a:srgbClr val="1D8A39"/>
              </a:buClr>
              <a:buFont typeface="Wingdings" pitchFamily="2" charset="2"/>
              <a:buChar char="§"/>
              <a:defRPr/>
            </a:pPr>
            <a:r>
              <a:rPr lang="hu-HU" sz="1400" dirty="0" smtClean="0">
                <a:latin typeface="+mj-lt"/>
              </a:rPr>
              <a:t>TCDD </a:t>
            </a:r>
            <a:r>
              <a:rPr lang="hu-HU" sz="1400" dirty="0" err="1" smtClean="0">
                <a:latin typeface="+mj-lt"/>
              </a:rPr>
              <a:t>welcomed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the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cooperation</a:t>
            </a:r>
            <a:r>
              <a:rPr lang="hu-HU" sz="1400" dirty="0" smtClean="0">
                <a:latin typeface="+mj-lt"/>
              </a:rPr>
              <a:t>, we </a:t>
            </a:r>
            <a:r>
              <a:rPr lang="hu-HU" sz="1400" dirty="0" err="1" smtClean="0">
                <a:latin typeface="+mj-lt"/>
              </a:rPr>
              <a:t>may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put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forward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initiatives</a:t>
            </a:r>
            <a:endParaRPr lang="hu-H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yéni tervezés">
  <a:themeElements>
    <a:clrScheme name="RFC 7">
      <a:dk1>
        <a:srgbClr val="57565A"/>
      </a:dk1>
      <a:lt1>
        <a:sysClr val="window" lastClr="FFFFFF"/>
      </a:lt1>
      <a:dk2>
        <a:srgbClr val="038A63"/>
      </a:dk2>
      <a:lt2>
        <a:srgbClr val="007D6B"/>
      </a:lt2>
      <a:accent1>
        <a:srgbClr val="B0C615"/>
      </a:accent1>
      <a:accent2>
        <a:srgbClr val="99B332"/>
      </a:accent2>
      <a:accent3>
        <a:srgbClr val="7AAE3B"/>
      </a:accent3>
      <a:accent4>
        <a:srgbClr val="5CA944"/>
      </a:accent4>
      <a:accent5>
        <a:srgbClr val="31A050"/>
      </a:accent5>
      <a:accent6>
        <a:srgbClr val="06975A"/>
      </a:accent6>
      <a:hlink>
        <a:srgbClr val="2F8299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8A39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D8A39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1198</Words>
  <Application>Microsoft Office PowerPoint</Application>
  <PresentationFormat>Diavetítés a képernyőre (16:9 oldalarány)</PresentationFormat>
  <Paragraphs>224</Paragraphs>
  <Slides>17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Calibri</vt:lpstr>
      <vt:lpstr>Candara</vt:lpstr>
      <vt:lpstr>Courier New</vt:lpstr>
      <vt:lpstr>Myanmar Text</vt:lpstr>
      <vt:lpstr>Segoe UI</vt:lpstr>
      <vt:lpstr>Times New Roman</vt:lpstr>
      <vt:lpstr>Wingdings</vt:lpstr>
      <vt:lpstr>1_Egyéni tervezés</vt:lpstr>
      <vt:lpstr>2_Egyéni tervezés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PowerPoint-bemutató</vt:lpstr>
      <vt:lpstr> </vt:lpstr>
      <vt:lpstr>Did you feel any improvements in coordination and communication of planned Temporary Capacity Restrictions (TCR) on RFC OEM (RFC7)?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Czakó Lőrinc</dc:creator>
  <cp:lastModifiedBy>Czakó Lőrinc</cp:lastModifiedBy>
  <cp:revision>188</cp:revision>
  <dcterms:created xsi:type="dcterms:W3CDTF">2012-06-22T19:39:59Z</dcterms:created>
  <dcterms:modified xsi:type="dcterms:W3CDTF">2021-04-14T07:16:26Z</dcterms:modified>
</cp:coreProperties>
</file>