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7"/>
  </p:notesMasterIdLst>
  <p:handoutMasterIdLst>
    <p:handoutMasterId r:id="rId18"/>
  </p:handoutMasterIdLst>
  <p:sldIdLst>
    <p:sldId id="361" r:id="rId2"/>
    <p:sldId id="444" r:id="rId3"/>
    <p:sldId id="405" r:id="rId4"/>
    <p:sldId id="451" r:id="rId5"/>
    <p:sldId id="446" r:id="rId6"/>
    <p:sldId id="434" r:id="rId7"/>
    <p:sldId id="450" r:id="rId8"/>
    <p:sldId id="452" r:id="rId9"/>
    <p:sldId id="407" r:id="rId10"/>
    <p:sldId id="411" r:id="rId11"/>
    <p:sldId id="366" r:id="rId12"/>
    <p:sldId id="412" r:id="rId13"/>
    <p:sldId id="421" r:id="rId14"/>
    <p:sldId id="389" r:id="rId15"/>
    <p:sldId id="362" r:id="rId16"/>
  </p:sldIdLst>
  <p:sldSz cx="9906000" cy="6858000" type="A4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1pPr>
    <a:lvl2pPr marL="419100" indent="381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2pPr>
    <a:lvl3pPr marL="839788" indent="7461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3pPr>
    <a:lvl4pPr marL="1258888" indent="11271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4pPr>
    <a:lvl5pPr marL="1679575" indent="149225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Geneva"/>
        <a:cs typeface="Geneva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Geneva"/>
        <a:cs typeface="Geneva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Geneva"/>
        <a:cs typeface="Geneva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3843">
          <p15:clr>
            <a:srgbClr val="A4A3A4"/>
          </p15:clr>
        </p15:guide>
        <p15:guide id="2" orient="horz" pos="1089">
          <p15:clr>
            <a:srgbClr val="A4A3A4"/>
          </p15:clr>
        </p15:guide>
        <p15:guide id="3" pos="4981">
          <p15:clr>
            <a:srgbClr val="A4A3A4"/>
          </p15:clr>
        </p15:guide>
        <p15:guide id="4" pos="1609">
          <p15:clr>
            <a:srgbClr val="A4A3A4"/>
          </p15:clr>
        </p15:guide>
        <p15:guide id="5" pos="5937">
          <p15:clr>
            <a:srgbClr val="A4A3A4"/>
          </p15:clr>
        </p15:guide>
        <p15:guide id="6" pos="3118">
          <p15:clr>
            <a:srgbClr val="A4A3A4"/>
          </p15:clr>
        </p15:guide>
        <p15:guide id="7" pos="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B9E"/>
    <a:srgbClr val="959595"/>
    <a:srgbClr val="C9C4AE"/>
    <a:srgbClr val="14327D"/>
    <a:srgbClr val="AAAAAA"/>
    <a:srgbClr val="0F2D50"/>
    <a:srgbClr val="0F377D"/>
    <a:srgbClr val="0F3278"/>
    <a:srgbClr val="0F2846"/>
    <a:srgbClr val="122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éma alapján készült stílus 2 – 3. jelölőszín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Sötét stílus 1 – 3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Világos stílus 3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7" autoAdjust="0"/>
    <p:restoredTop sz="94472" autoAdjust="0"/>
  </p:normalViewPr>
  <p:slideViewPr>
    <p:cSldViewPr snapToGrid="0">
      <p:cViewPr varScale="1">
        <p:scale>
          <a:sx n="83" d="100"/>
          <a:sy n="83" d="100"/>
        </p:scale>
        <p:origin x="1459" y="62"/>
      </p:cViewPr>
      <p:guideLst>
        <p:guide orient="horz" pos="3843"/>
        <p:guide orient="horz" pos="1089"/>
        <p:guide pos="4981"/>
        <p:guide pos="1609"/>
        <p:guide pos="5937"/>
        <p:guide pos="3118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4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6423765-1CC5-4F48-9A9F-2AFA10EBE68B}" type="datetime1">
              <a:rPr lang="hu-HU" smtClean="0"/>
              <a:t>2021. 04. 13.</a:t>
            </a:fld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1265DBA-97B7-4709-86BC-569D8EE687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654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10305CE-BFB3-47F9-A14F-0E1E9E79EB95}" type="datetime1">
              <a:rPr lang="hu-HU" smtClean="0"/>
              <a:t>2021. 04. 13.</a:t>
            </a:fld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2995610-FC19-4E51-A24D-47FB22F7F6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4790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191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2pPr>
    <a:lvl3pPr marL="8397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3pPr>
    <a:lvl4pPr marL="1258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4pPr>
    <a:lvl5pPr marL="167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5pPr>
    <a:lvl6pPr marL="2099691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0305CE-BFB3-47F9-A14F-0E1E9E79EB95}" type="datetime1">
              <a:rPr lang="hu-HU" smtClean="0"/>
              <a:t>2021. 04. 13.</a:t>
            </a:fld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995610-FC19-4E51-A24D-47FB22F7F6F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39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95610-FC19-4E51-A24D-47FB22F7F6F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691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95610-FC19-4E51-A24D-47FB22F7F6F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912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95610-FC19-4E51-A24D-47FB22F7F6F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912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1AD7-7224-491C-9E36-486EED501879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1450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1AD7-7224-491C-9E36-486EED501879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145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95610-FC19-4E51-A24D-47FB22F7F6F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6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0305CE-BFB3-47F9-A14F-0E1E9E79EB95}" type="datetime1">
              <a:rPr lang="hu-HU" smtClean="0"/>
              <a:t>2021. 04. 13.</a:t>
            </a:fld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995610-FC19-4E51-A24D-47FB22F7F6F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77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600" b="1" dirty="0">
              <a:solidFill>
                <a:srgbClr val="234B9E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0305CE-BFB3-47F9-A14F-0E1E9E79EB95}" type="datetime1">
              <a:rPr lang="hu-HU" smtClean="0"/>
              <a:t>2021. 04. 13.</a:t>
            </a:fld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995610-FC19-4E51-A24D-47FB22F7F6F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56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0305CE-BFB3-47F9-A14F-0E1E9E79EB95}" type="datetime1">
              <a:rPr lang="hu-HU" smtClean="0"/>
              <a:t>2021. 04. 13.</a:t>
            </a:fld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995610-FC19-4E51-A24D-47FB22F7F6F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22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0305CE-BFB3-47F9-A14F-0E1E9E79EB95}" type="datetime1">
              <a:rPr lang="hu-HU" smtClean="0"/>
              <a:t>2021. 04. 13.</a:t>
            </a:fld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995610-FC19-4E51-A24D-47FB22F7F6F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96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0305CE-BFB3-47F9-A14F-0E1E9E79EB95}" type="datetime1">
              <a:rPr lang="hu-HU" smtClean="0"/>
              <a:t>2021. 04. 13.</a:t>
            </a:fld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995610-FC19-4E51-A24D-47FB22F7F6F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80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100" kern="1200" dirty="0">
              <a:solidFill>
                <a:schemeClr val="tx1"/>
              </a:solidFill>
              <a:effectLst/>
              <a:latin typeface="Arial" charset="0"/>
              <a:ea typeface="Geneva" charset="0"/>
              <a:cs typeface="Geneva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0305CE-BFB3-47F9-A14F-0E1E9E79EB95}" type="datetime1">
              <a:rPr lang="hu-HU" smtClean="0"/>
              <a:t>2021. 04. 13.</a:t>
            </a:fld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995610-FC19-4E51-A24D-47FB22F7F6F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964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0305CE-BFB3-47F9-A14F-0E1E9E79EB95}" type="datetime1">
              <a:rPr lang="hu-HU" smtClean="0"/>
              <a:t>2021. 04. 13.</a:t>
            </a:fld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995610-FC19-4E51-A24D-47FB22F7F6F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98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grauem Hintergru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14"/>
          <p:cNvSpPr>
            <a:spLocks noChangeArrowheads="1"/>
          </p:cNvSpPr>
          <p:nvPr userDrawn="1"/>
        </p:nvSpPr>
        <p:spPr bwMode="auto">
          <a:xfrm>
            <a:off x="0" y="0"/>
            <a:ext cx="9900000" cy="1296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573" tIns="35786" rIns="71573" bIns="35786"/>
          <a:lstStyle/>
          <a:p>
            <a:endParaRPr lang="de-DE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2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1296000"/>
            <a:ext cx="9900000" cy="5126400"/>
          </a:xfrm>
          <a:noFill/>
          <a:ln>
            <a:noFill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24" name="Gruppierung 23"/>
          <p:cNvGrpSpPr/>
          <p:nvPr userDrawn="1"/>
        </p:nvGrpSpPr>
        <p:grpSpPr>
          <a:xfrm>
            <a:off x="0" y="1296000"/>
            <a:ext cx="9900000" cy="144000"/>
            <a:chOff x="0" y="1297450"/>
            <a:chExt cx="9900000" cy="144000"/>
          </a:xfrm>
        </p:grpSpPr>
        <p:pic>
          <p:nvPicPr>
            <p:cNvPr id="25" name="Picture 12"/>
            <p:cNvPicPr preferRelativeResize="0">
              <a:picLocks noChangeArrowheads="1"/>
            </p:cNvPicPr>
            <p:nvPr userDrawn="1"/>
          </p:nvPicPr>
          <p:blipFill rotWithShape="1">
            <a:blip r:embed="rId2"/>
            <a:srcRect/>
            <a:stretch/>
          </p:blipFill>
          <p:spPr bwMode="auto">
            <a:xfrm>
              <a:off x="0" y="1297450"/>
              <a:ext cx="9900000" cy="144000"/>
            </a:xfrm>
            <a:prstGeom prst="rect">
              <a:avLst/>
            </a:prstGeom>
            <a:gradFill flip="none" rotWithShape="1">
              <a:gsLst>
                <a:gs pos="80000">
                  <a:schemeClr val="bg1">
                    <a:alpha val="70000"/>
                  </a:schemeClr>
                </a:gs>
                <a:gs pos="0">
                  <a:srgbClr val="FFFFFF">
                    <a:alpha val="5000"/>
                  </a:srgbClr>
                </a:gs>
              </a:gsLst>
              <a:lin ang="0" scaled="1"/>
              <a:tileRect/>
            </a:gradFill>
            <a:ln>
              <a:noFill/>
            </a:ln>
          </p:spPr>
        </p:pic>
        <p:grpSp>
          <p:nvGrpSpPr>
            <p:cNvPr id="26" name="Gruppierung 25"/>
            <p:cNvGrpSpPr/>
            <p:nvPr userDrawn="1"/>
          </p:nvGrpSpPr>
          <p:grpSpPr>
            <a:xfrm>
              <a:off x="0" y="1297450"/>
              <a:ext cx="589698" cy="144000"/>
              <a:chOff x="719709" y="1297450"/>
              <a:chExt cx="589698" cy="144000"/>
            </a:xfrm>
          </p:grpSpPr>
          <p:sp>
            <p:nvSpPr>
              <p:cNvPr id="27" name="Rechteck 26"/>
              <p:cNvSpPr/>
              <p:nvPr userDrawn="1"/>
            </p:nvSpPr>
            <p:spPr bwMode="auto">
              <a:xfrm>
                <a:off x="719709" y="1297450"/>
                <a:ext cx="128464" cy="144000"/>
              </a:xfrm>
              <a:prstGeom prst="rect">
                <a:avLst/>
              </a:prstGeom>
              <a:solidFill>
                <a:srgbClr val="234B9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de-DE" sz="240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" name="Parallelogramm 27"/>
              <p:cNvSpPr/>
              <p:nvPr userDrawn="1"/>
            </p:nvSpPr>
            <p:spPr bwMode="auto">
              <a:xfrm>
                <a:off x="776165" y="1297450"/>
                <a:ext cx="533242" cy="144000"/>
              </a:xfrm>
              <a:prstGeom prst="parallelogram">
                <a:avLst>
                  <a:gd name="adj" fmla="val 40972"/>
                </a:avLst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de-DE" sz="2400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 </a:t>
                </a:r>
              </a:p>
            </p:txBody>
          </p:sp>
        </p:grpSp>
      </p:grpSp>
      <p:pic>
        <p:nvPicPr>
          <p:cNvPr id="29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17904"/>
            <a:ext cx="1600416" cy="2934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0551" y="1843200"/>
            <a:ext cx="8852576" cy="1871555"/>
          </a:xfrm>
        </p:spPr>
        <p:txBody>
          <a:bodyPr anchor="t">
            <a:normAutofit/>
          </a:bodyPr>
          <a:lstStyle>
            <a:lvl1pPr>
              <a:defRPr sz="46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60550" y="2693413"/>
            <a:ext cx="8852577" cy="980039"/>
          </a:xfrm>
        </p:spPr>
        <p:txBody>
          <a:bodyPr>
            <a:normAutofit/>
          </a:bodyPr>
          <a:lstStyle>
            <a:lvl1pPr marL="0" indent="0">
              <a:buNone/>
              <a:defRPr sz="2600" b="0" baseline="0">
                <a:solidFill>
                  <a:srgbClr val="7D7D7D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9" name="Rechteck 14"/>
          <p:cNvSpPr>
            <a:spLocks noChangeArrowheads="1"/>
          </p:cNvSpPr>
          <p:nvPr userDrawn="1"/>
        </p:nvSpPr>
        <p:spPr bwMode="auto">
          <a:xfrm>
            <a:off x="0" y="6408000"/>
            <a:ext cx="9900000" cy="45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986" tIns="41993" rIns="83986" bIns="41993"/>
          <a:lstStyle/>
          <a:p>
            <a:endParaRPr lang="de-DE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0551" y="6493935"/>
            <a:ext cx="8852576" cy="2624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de-DE" sz="1600" kern="1200" dirty="0">
                <a:solidFill>
                  <a:srgbClr val="7D7D7D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de-DE" dirty="0"/>
              <a:t>Master-Untertitelformat bearbeiten</a:t>
            </a:r>
          </a:p>
        </p:txBody>
      </p:sp>
      <p:pic>
        <p:nvPicPr>
          <p:cNvPr id="2050" name="Picture 2" descr="DB Cargo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50" y="521856"/>
            <a:ext cx="3569811" cy="2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dcargo.cz/documents/10179/12388/logisticke_sluzby-mapa2.jpg/8f6dc6d4-9d1c-47b8-a7f9-47bb84e73475?t=1389652230698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3002" r="81095" b="90584"/>
          <a:stretch/>
        </p:blipFill>
        <p:spPr bwMode="auto">
          <a:xfrm>
            <a:off x="8533943" y="465657"/>
            <a:ext cx="1366057" cy="3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53" y="524628"/>
            <a:ext cx="1452468" cy="29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47" y="531972"/>
            <a:ext cx="1436925" cy="28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41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B9D2D-BDFC-E34F-B3E5-BF677FD8A5D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900000"/>
            <a:ext cx="9900000" cy="5515200"/>
          </a:xfrm>
          <a:solidFill>
            <a:srgbClr val="E6E6E6"/>
          </a:solidFill>
          <a:ln>
            <a:noFill/>
          </a:ln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95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728896"/>
            <a:ext cx="8852576" cy="43719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4303-2A52-4192-836D-2D5C0FE463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2188359"/>
            <a:ext cx="8852576" cy="39124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1" y="1728896"/>
            <a:ext cx="8852576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4B52-6C02-4837-A19B-AF7BE213DE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728896"/>
            <a:ext cx="4204800" cy="437190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1728896"/>
            <a:ext cx="4440600" cy="437190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8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9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746DC-0C15-4D8C-9D23-F09C454DDC1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728896"/>
            <a:ext cx="4204800" cy="210650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1728896"/>
            <a:ext cx="4440600" cy="2106000"/>
          </a:xfrm>
        </p:spPr>
        <p:txBody>
          <a:bodyPr/>
          <a:lstStyle>
            <a:lvl1pPr marL="0" indent="0">
              <a:buClr>
                <a:schemeClr val="accent6"/>
              </a:buClr>
              <a:buFontTx/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13"/>
          <p:cNvSpPr>
            <a:spLocks noGrp="1"/>
          </p:cNvSpPr>
          <p:nvPr>
            <p:ph sz="quarter" idx="21"/>
          </p:nvPr>
        </p:nvSpPr>
        <p:spPr>
          <a:xfrm>
            <a:off x="560551" y="3996596"/>
            <a:ext cx="4204800" cy="210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13"/>
          <p:cNvSpPr>
            <a:spLocks noGrp="1"/>
          </p:cNvSpPr>
          <p:nvPr>
            <p:ph sz="quarter" idx="22"/>
          </p:nvPr>
        </p:nvSpPr>
        <p:spPr>
          <a:xfrm>
            <a:off x="4953000" y="3996000"/>
            <a:ext cx="4440600" cy="210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3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24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tangle 22"/>
          <p:cNvSpPr>
            <a:spLocks noGrp="1" noChangeArrowheads="1"/>
          </p:cNvSpPr>
          <p:nvPr>
            <p:ph type="sldNum" sz="quarter" idx="25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CE17-CBAB-4AE5-B2CF-8054B742F5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2188359"/>
            <a:ext cx="4204800" cy="391244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1" y="1728896"/>
            <a:ext cx="8852576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2188359"/>
            <a:ext cx="4458800" cy="391244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4DBE-6749-41E1-90EB-E6FBCC4C94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2" y="2188359"/>
            <a:ext cx="4206333" cy="39124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2" y="1728896"/>
            <a:ext cx="4218104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4954558" y="1305793"/>
            <a:ext cx="4954558" cy="5066479"/>
          </a:xfrm>
          <a:solidFill>
            <a:srgbClr val="D6D6D6"/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C496-7574-44FA-87D7-540498B5DB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</p:spPr>
        <p:txBody>
          <a:bodyPr/>
          <a:lstStyle/>
          <a:p>
            <a:fld id="{1DBF8B1C-2F92-4AF2-B7B6-3550A0C6879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8150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243" y="6692902"/>
            <a:ext cx="689827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endParaRPr lang="de-DE" altLang="de-DE" dirty="0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95" y="6692902"/>
            <a:ext cx="28813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0902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8095" y="1270775"/>
            <a:ext cx="4682251" cy="518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4415" y="1270775"/>
            <a:ext cx="4682251" cy="518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243" y="6692902"/>
            <a:ext cx="689827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endParaRPr lang="de-DE" altLang="de-DE" dirty="0"/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95" y="6692902"/>
            <a:ext cx="28813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98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444626"/>
            <a:ext cx="8852576" cy="465617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6625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904087"/>
            <a:ext cx="8852576" cy="41966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1" y="1444625"/>
            <a:ext cx="8852576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9040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444625"/>
            <a:ext cx="4204800" cy="4656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1444625"/>
            <a:ext cx="4440600" cy="4656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8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9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746DC-0C15-4D8C-9D23-F09C454DDC1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2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444625"/>
            <a:ext cx="4204800" cy="224684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1444625"/>
            <a:ext cx="4471988" cy="2246304"/>
          </a:xfrm>
        </p:spPr>
        <p:txBody>
          <a:bodyPr/>
          <a:lstStyle>
            <a:lvl1pPr marL="0" indent="0">
              <a:buClr>
                <a:schemeClr val="accent6"/>
              </a:buClr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13"/>
          <p:cNvSpPr>
            <a:spLocks noGrp="1"/>
          </p:cNvSpPr>
          <p:nvPr>
            <p:ph sz="quarter" idx="21"/>
          </p:nvPr>
        </p:nvSpPr>
        <p:spPr>
          <a:xfrm>
            <a:off x="560551" y="3861396"/>
            <a:ext cx="4204800" cy="223936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13"/>
          <p:cNvSpPr>
            <a:spLocks noGrp="1"/>
          </p:cNvSpPr>
          <p:nvPr>
            <p:ph sz="quarter" idx="22"/>
          </p:nvPr>
        </p:nvSpPr>
        <p:spPr>
          <a:xfrm>
            <a:off x="4953000" y="3860800"/>
            <a:ext cx="4471988" cy="223936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3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24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Rectangle 22"/>
          <p:cNvSpPr>
            <a:spLocks noGrp="1" noChangeArrowheads="1"/>
          </p:cNvSpPr>
          <p:nvPr>
            <p:ph type="sldNum" sz="quarter" idx="25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CE17-CBAB-4AE5-B2CF-8054B742F5B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7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904087"/>
            <a:ext cx="4204800" cy="41966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1" y="1444625"/>
            <a:ext cx="8852576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1904087"/>
            <a:ext cx="4458800" cy="41966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4DBE-6749-41E1-90EB-E6FBCC4C946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2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2" y="1904087"/>
            <a:ext cx="4206333" cy="419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2" y="1444625"/>
            <a:ext cx="4218104" cy="445979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4954558" y="1444626"/>
            <a:ext cx="4470430" cy="4656138"/>
          </a:xfrm>
          <a:solidFill>
            <a:srgbClr val="D6D6D6"/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C496-7574-44FA-87D7-540498B5DB4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5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957763" y="1904087"/>
            <a:ext cx="4449762" cy="419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4957763" y="1444625"/>
            <a:ext cx="4462214" cy="445979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560388" y="1444626"/>
            <a:ext cx="4223279" cy="4656138"/>
          </a:xfrm>
          <a:solidFill>
            <a:srgbClr val="D6D6D6"/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C496-7574-44FA-87D7-540498B5DB4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6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7907338" y="6454800"/>
            <a:ext cx="647700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54288" y="6454800"/>
            <a:ext cx="4494212" cy="361950"/>
          </a:xfrm>
          <a:prstGeom prst="rect">
            <a:avLst/>
          </a:prstGeo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23350" y="6454800"/>
            <a:ext cx="388938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2CF7-272A-487E-A67D-10530ABE348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1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440000"/>
            <a:ext cx="8853487" cy="46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1" name="Titelplatzhalter 1"/>
          <p:cNvSpPr>
            <a:spLocks noGrp="1"/>
          </p:cNvSpPr>
          <p:nvPr>
            <p:ph type="title"/>
          </p:nvPr>
        </p:nvSpPr>
        <p:spPr bwMode="auto">
          <a:xfrm>
            <a:off x="560388" y="262800"/>
            <a:ext cx="5865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0" y="900000"/>
            <a:ext cx="9900000" cy="90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tx1">
                  <a:alpha val="5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Gerade Verbindung 10"/>
          <p:cNvCxnSpPr>
            <a:cxnSpLocks noChangeShapeType="1"/>
          </p:cNvCxnSpPr>
          <p:nvPr userDrawn="1"/>
        </p:nvCxnSpPr>
        <p:spPr bwMode="auto">
          <a:xfrm>
            <a:off x="0" y="6408000"/>
            <a:ext cx="9900000" cy="0"/>
          </a:xfrm>
          <a:prstGeom prst="line">
            <a:avLst/>
          </a:prstGeom>
          <a:noFill/>
          <a:ln w="12700">
            <a:solidFill>
              <a:srgbClr val="C1C1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Grafik 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6509376"/>
            <a:ext cx="1600416" cy="293455"/>
          </a:xfrm>
          <a:prstGeom prst="rect">
            <a:avLst/>
          </a:prstGeom>
        </p:spPr>
      </p:pic>
      <p:pic>
        <p:nvPicPr>
          <p:cNvPr id="20" name="Picture 2" descr="DB Cargo Logo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98" y="6513328"/>
            <a:ext cx="3569811" cy="2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www.cdcargo.cz/documents/10179/12388/logisticke_sluzby-mapa2.jpg/8f6dc6d4-9d1c-47b8-a7f9-47bb84e73475?t=1389652230698"/>
          <p:cNvPicPr>
            <a:picLocks noChangeAspect="1" noChangeArrowheads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3002" r="81095" b="90584"/>
          <a:stretch/>
        </p:blipFill>
        <p:spPr bwMode="auto">
          <a:xfrm>
            <a:off x="8547591" y="6457129"/>
            <a:ext cx="1366057" cy="3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01" y="6516100"/>
            <a:ext cx="1452468" cy="29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95" y="6523444"/>
            <a:ext cx="1436925" cy="28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8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56" r:id="rId11"/>
    <p:sldLayoutId id="2147483655" r:id="rId12"/>
    <p:sldLayoutId id="2147483654" r:id="rId13"/>
    <p:sldLayoutId id="2147483653" r:id="rId14"/>
    <p:sldLayoutId id="2147483652" r:id="rId15"/>
    <p:sldLayoutId id="2147483651" r:id="rId16"/>
    <p:sldLayoutId id="2147483669" r:id="rId17"/>
    <p:sldLayoutId id="2147483670" r:id="rId18"/>
    <p:sldLayoutId id="2147483671" r:id="rId19"/>
  </p:sldLayoutIdLst>
  <p:hf sldNum="0" hdr="0" ftr="0" dt="0"/>
  <p:txStyles>
    <p:titleStyle>
      <a:lvl1pPr algn="l" defTabSz="931863" rtl="0" eaLnBrk="1" fontAlgn="base" hangingPunct="1">
        <a:spcBef>
          <a:spcPct val="0"/>
        </a:spcBef>
        <a:spcAft>
          <a:spcPct val="0"/>
        </a:spcAft>
        <a:defRPr sz="1900" b="0">
          <a:solidFill>
            <a:schemeClr val="bg2"/>
          </a:solidFill>
          <a:latin typeface="+mj-lt"/>
          <a:ea typeface="Geneva" charset="0"/>
          <a:cs typeface="Geneva" charset="0"/>
        </a:defRPr>
      </a:lvl1pPr>
      <a:lvl2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2pPr>
      <a:lvl3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3pPr>
      <a:lvl4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4pPr>
      <a:lvl5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5pPr>
      <a:lvl6pPr marL="419938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6pPr>
      <a:lvl7pPr marL="839876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7pPr>
      <a:lvl8pPr marL="1259815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8pPr>
      <a:lvl9pPr marL="1679753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defTabSz="931863" rtl="0" eaLnBrk="1" fontAlgn="base" hangingPunct="1">
        <a:spcBef>
          <a:spcPts val="925"/>
        </a:spcBef>
        <a:spcAft>
          <a:spcPct val="0"/>
        </a:spcAft>
        <a:buClr>
          <a:schemeClr val="accent6"/>
        </a:buClr>
        <a:buFontTx/>
        <a:buNone/>
        <a:defRPr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260350" indent="-260350" algn="l" defTabSz="931863" rtl="0" eaLnBrk="1" fontAlgn="base" hangingPunct="1">
        <a:spcBef>
          <a:spcPts val="13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2pPr>
      <a:lvl3pPr marL="560388" indent="-296863" algn="l" defTabSz="9318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3pPr>
      <a:lvl4pPr marL="835025" indent="-279400" algn="l" defTabSz="931863" rtl="0" eaLnBrk="1" fontAlgn="base" hangingPunct="1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4pPr>
      <a:lvl5pPr marL="1123950" indent="-273050" algn="l" defTabSz="931863" rtl="0" eaLnBrk="1" fontAlgn="base" hangingPunct="1">
        <a:spcBef>
          <a:spcPct val="20000"/>
        </a:spcBef>
        <a:spcAft>
          <a:spcPct val="0"/>
        </a:spcAft>
        <a:buClr>
          <a:srgbClr val="909090"/>
        </a:buClr>
        <a:buSzPct val="100000"/>
        <a:buChar char="-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5pPr>
      <a:lvl6pPr marL="2521088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41026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60964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780902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38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76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15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53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91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629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567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506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54" t="10754"/>
          <a:stretch/>
        </p:blipFill>
        <p:spPr>
          <a:xfrm>
            <a:off x="0" y="1296000"/>
            <a:ext cx="9907200" cy="51264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Expectations and suggestions of Railway Undertakings</a:t>
            </a:r>
            <a:endParaRPr lang="de-DE" dirty="0"/>
          </a:p>
        </p:txBody>
      </p:sp>
      <p:grpSp>
        <p:nvGrpSpPr>
          <p:cNvPr id="9" name="Gruppierung 8"/>
          <p:cNvGrpSpPr/>
          <p:nvPr/>
        </p:nvGrpSpPr>
        <p:grpSpPr>
          <a:xfrm>
            <a:off x="0" y="1296000"/>
            <a:ext cx="9900000" cy="144000"/>
            <a:chOff x="0" y="1297450"/>
            <a:chExt cx="9900000" cy="144000"/>
          </a:xfrm>
        </p:grpSpPr>
        <p:pic>
          <p:nvPicPr>
            <p:cNvPr id="10" name="Picture 12"/>
            <p:cNvPicPr preferRelativeResize="0">
              <a:picLocks noChangeArrowheads="1"/>
            </p:cNvPicPr>
            <p:nvPr userDrawn="1"/>
          </p:nvPicPr>
          <p:blipFill rotWithShape="1">
            <a:blip r:embed="rId4"/>
            <a:srcRect/>
            <a:stretch/>
          </p:blipFill>
          <p:spPr bwMode="auto">
            <a:xfrm>
              <a:off x="0" y="1297450"/>
              <a:ext cx="9900000" cy="144000"/>
            </a:xfrm>
            <a:prstGeom prst="rect">
              <a:avLst/>
            </a:prstGeom>
            <a:gradFill flip="none" rotWithShape="1">
              <a:gsLst>
                <a:gs pos="80000">
                  <a:schemeClr val="bg1">
                    <a:alpha val="70000"/>
                  </a:schemeClr>
                </a:gs>
                <a:gs pos="0">
                  <a:srgbClr val="FFFFFF">
                    <a:alpha val="5000"/>
                  </a:srgbClr>
                </a:gs>
              </a:gsLst>
              <a:lin ang="0" scaled="1"/>
              <a:tileRect/>
            </a:gradFill>
            <a:ln>
              <a:noFill/>
            </a:ln>
          </p:spPr>
        </p:pic>
        <p:grpSp>
          <p:nvGrpSpPr>
            <p:cNvPr id="11" name="Gruppierung 10"/>
            <p:cNvGrpSpPr/>
            <p:nvPr userDrawn="1"/>
          </p:nvGrpSpPr>
          <p:grpSpPr>
            <a:xfrm>
              <a:off x="0" y="1297450"/>
              <a:ext cx="589698" cy="144000"/>
              <a:chOff x="719709" y="1297450"/>
              <a:chExt cx="589698" cy="144000"/>
            </a:xfrm>
          </p:grpSpPr>
          <p:sp>
            <p:nvSpPr>
              <p:cNvPr id="12" name="Rechteck 11"/>
              <p:cNvSpPr/>
              <p:nvPr userDrawn="1"/>
            </p:nvSpPr>
            <p:spPr bwMode="auto">
              <a:xfrm>
                <a:off x="719709" y="1297450"/>
                <a:ext cx="128464" cy="144000"/>
              </a:xfrm>
              <a:prstGeom prst="rect">
                <a:avLst/>
              </a:prstGeom>
              <a:solidFill>
                <a:srgbClr val="234B9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de-DE" sz="24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776165" y="1297450"/>
                <a:ext cx="533242" cy="144000"/>
              </a:xfrm>
              <a:prstGeom prst="parallelogram">
                <a:avLst>
                  <a:gd name="adj" fmla="val 40972"/>
                </a:avLst>
              </a:prstGeom>
              <a:solidFill>
                <a:srgbClr val="234B9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de-DE" sz="2400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 </a:t>
                </a:r>
              </a:p>
            </p:txBody>
          </p:sp>
        </p:grpSp>
      </p:grpSp>
      <p:sp>
        <p:nvSpPr>
          <p:cNvPr id="6" name="Téglalap 5"/>
          <p:cNvSpPr/>
          <p:nvPr/>
        </p:nvSpPr>
        <p:spPr>
          <a:xfrm>
            <a:off x="502613" y="4936184"/>
            <a:ext cx="5446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800" dirty="0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Gyula Farkas PhD.</a:t>
            </a:r>
          </a:p>
          <a:p>
            <a:r>
              <a:rPr lang="hu-HU" sz="1800" dirty="0" err="1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Representative</a:t>
            </a:r>
            <a:r>
              <a:rPr lang="hu-HU" sz="1800" dirty="0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 of </a:t>
            </a:r>
            <a:r>
              <a:rPr lang="hu-HU" sz="1800" dirty="0" err="1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RUs</a:t>
            </a:r>
            <a:r>
              <a:rPr lang="hu-HU" sz="1800" dirty="0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along</a:t>
            </a:r>
            <a:r>
              <a:rPr lang="hu-HU" sz="1800" dirty="0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 O/EM </a:t>
            </a:r>
            <a:r>
              <a:rPr lang="hu-HU" sz="1800" dirty="0" err="1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Corridor</a:t>
            </a:r>
            <a:r>
              <a:rPr lang="hu-HU" sz="1800" dirty="0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,</a:t>
            </a:r>
          </a:p>
          <a:p>
            <a:endParaRPr lang="hu-HU" sz="1800" dirty="0">
              <a:solidFill>
                <a:schemeClr val="tx2"/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r>
              <a:rPr lang="hu-HU" sz="1800" dirty="0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RAG7 meeting, </a:t>
            </a:r>
            <a:r>
              <a:rPr lang="hu-HU" sz="1800" dirty="0" smtClean="0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Budapest - </a:t>
            </a:r>
            <a:r>
              <a:rPr lang="hu-HU" sz="1800" dirty="0" err="1" smtClean="0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onine</a:t>
            </a:r>
            <a:r>
              <a:rPr lang="hu-HU" sz="1800" dirty="0" smtClean="0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, 14th </a:t>
            </a:r>
            <a:r>
              <a:rPr lang="hu-HU" sz="1800" dirty="0" err="1" smtClean="0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April</a:t>
            </a:r>
            <a:r>
              <a:rPr lang="hu-HU" sz="1800" dirty="0" smtClean="0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 2021</a:t>
            </a:r>
            <a:endParaRPr lang="hu-HU" sz="1800" dirty="0">
              <a:solidFill>
                <a:schemeClr val="tx2"/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>
          <a:xfrm>
            <a:off x="535151" y="1127126"/>
            <a:ext cx="8852576" cy="5133974"/>
          </a:xfrm>
        </p:spPr>
        <p:txBody>
          <a:bodyPr/>
          <a:lstStyle/>
          <a:p>
            <a:pPr lvl="1">
              <a:spcAft>
                <a:spcPts val="1000"/>
              </a:spcAft>
            </a:pPr>
            <a:r>
              <a:rPr lang="en-US" b="1" dirty="0">
                <a:solidFill>
                  <a:prstClr val="black"/>
                </a:solidFill>
                <a:ea typeface="Calibri"/>
                <a:cs typeface="Arial"/>
              </a:rPr>
              <a:t>Romani</a:t>
            </a:r>
            <a:r>
              <a:rPr lang="hu-HU" b="1" dirty="0">
                <a:solidFill>
                  <a:prstClr val="black"/>
                </a:solidFill>
                <a:ea typeface="Calibri"/>
                <a:cs typeface="Arial"/>
              </a:rPr>
              <a:t>a: </a:t>
            </a:r>
            <a:r>
              <a:rPr lang="en-US" dirty="0">
                <a:solidFill>
                  <a:prstClr val="black"/>
                </a:solidFill>
                <a:ea typeface="Calibri"/>
                <a:cs typeface="Arial"/>
              </a:rPr>
              <a:t>Codes of good (best) practices are handled by Transport Ministry and it can be modified in a difficult manner </a:t>
            </a:r>
            <a:r>
              <a:rPr lang="en-US" dirty="0">
                <a:ea typeface="Calibri"/>
                <a:cs typeface="Arial"/>
              </a:rPr>
              <a:t>–</a:t>
            </a:r>
            <a:r>
              <a:rPr lang="en-US" dirty="0">
                <a:solidFill>
                  <a:prstClr val="black"/>
                </a:solidFill>
                <a:ea typeface="Calibri"/>
                <a:cs typeface="Arial"/>
              </a:rPr>
              <a:t/>
            </a:r>
            <a:br>
              <a:rPr lang="en-US" dirty="0">
                <a:solidFill>
                  <a:prstClr val="black"/>
                </a:solidFill>
                <a:ea typeface="Calibri"/>
                <a:cs typeface="Arial"/>
              </a:rPr>
            </a:br>
            <a:r>
              <a:rPr lang="en-US" b="1" dirty="0">
                <a:solidFill>
                  <a:srgbClr val="234B9E"/>
                </a:solidFill>
                <a:ea typeface="Calibri"/>
                <a:cs typeface="Arial"/>
              </a:rPr>
              <a:t>solution: these codes have to be part of RDN (reference document of network) under handling by IM (Transport Ministry)</a:t>
            </a:r>
            <a:endParaRPr lang="en-US" dirty="0">
              <a:solidFill>
                <a:srgbClr val="234B9E"/>
              </a:solidFill>
              <a:ea typeface="Calibri"/>
              <a:cs typeface="Arial"/>
            </a:endParaRPr>
          </a:p>
          <a:p>
            <a:pPr lvl="1">
              <a:spcAft>
                <a:spcPts val="1000"/>
              </a:spcAft>
            </a:pPr>
            <a:r>
              <a:rPr lang="en-US" b="1" dirty="0">
                <a:solidFill>
                  <a:prstClr val="black"/>
                </a:solidFill>
                <a:ea typeface="Calibri"/>
                <a:cs typeface="Arial"/>
              </a:rPr>
              <a:t>Romania</a:t>
            </a:r>
            <a:r>
              <a:rPr lang="hu-HU" b="1" dirty="0">
                <a:solidFill>
                  <a:prstClr val="black"/>
                </a:solidFill>
                <a:ea typeface="Calibri"/>
                <a:cs typeface="Arial"/>
              </a:rPr>
              <a:t>, </a:t>
            </a:r>
            <a:r>
              <a:rPr lang="en-US" b="1" dirty="0">
                <a:solidFill>
                  <a:prstClr val="black"/>
                </a:solidFill>
                <a:ea typeface="Calibri"/>
                <a:cs typeface="Arial"/>
              </a:rPr>
              <a:t>Bulgaria</a:t>
            </a:r>
            <a:r>
              <a:rPr lang="hu-HU" b="1" dirty="0">
                <a:solidFill>
                  <a:prstClr val="black"/>
                </a:solidFill>
                <a:ea typeface="Calibri"/>
                <a:cs typeface="Arial"/>
              </a:rPr>
              <a:t>: </a:t>
            </a:r>
            <a:r>
              <a:rPr lang="en-US" dirty="0">
                <a:solidFill>
                  <a:prstClr val="black"/>
                </a:solidFill>
                <a:ea typeface="Calibri"/>
                <a:cs typeface="Arial"/>
              </a:rPr>
              <a:t>Number of loco drivers (2 loco drivers necessary in RO and BG)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– </a:t>
            </a:r>
            <a:r>
              <a:rPr lang="en-US" b="1" dirty="0">
                <a:solidFill>
                  <a:srgbClr val="234B9E"/>
                </a:solidFill>
                <a:ea typeface="Calibri"/>
                <a:cs typeface="Arial"/>
              </a:rPr>
              <a:t>solution: technical investment and to modify the legislation (Transport Ministry)</a:t>
            </a:r>
            <a:endParaRPr lang="en-US" dirty="0">
              <a:solidFill>
                <a:srgbClr val="234B9E"/>
              </a:solidFill>
              <a:ea typeface="Calibri"/>
              <a:cs typeface="Arial"/>
            </a:endParaRP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ea typeface="Calibri"/>
                <a:cs typeface="Arial"/>
              </a:rPr>
              <a:t>Border crossings at </a:t>
            </a:r>
            <a:r>
              <a:rPr lang="en-US" dirty="0" err="1">
                <a:solidFill>
                  <a:prstClr val="black"/>
                </a:solidFill>
                <a:ea typeface="Calibri"/>
                <a:cs typeface="Arial"/>
              </a:rPr>
              <a:t>Hegyeshalom</a:t>
            </a:r>
            <a:r>
              <a:rPr lang="en-US" dirty="0">
                <a:solidFill>
                  <a:prstClr val="black"/>
                </a:solidFill>
                <a:ea typeface="Calibri"/>
                <a:cs typeface="Arial"/>
              </a:rPr>
              <a:t> (HU), </a:t>
            </a:r>
            <a:r>
              <a:rPr lang="en-US" dirty="0" err="1">
                <a:solidFill>
                  <a:prstClr val="black"/>
                </a:solidFill>
                <a:ea typeface="Calibri"/>
                <a:cs typeface="Arial"/>
              </a:rPr>
              <a:t>Curtici</a:t>
            </a:r>
            <a:r>
              <a:rPr lang="en-US" dirty="0">
                <a:solidFill>
                  <a:prstClr val="black"/>
                </a:solidFill>
                <a:ea typeface="Calibri"/>
                <a:cs typeface="Arial"/>
              </a:rPr>
              <a:t> (RO) and Ruse (BG) is critical (solution: </a:t>
            </a:r>
            <a:r>
              <a:rPr lang="en-US" dirty="0" err="1">
                <a:solidFill>
                  <a:prstClr val="black"/>
                </a:solidFill>
                <a:ea typeface="Calibri"/>
                <a:cs typeface="Arial"/>
              </a:rPr>
              <a:t>prioritisation</a:t>
            </a:r>
            <a:r>
              <a:rPr lang="en-US" dirty="0">
                <a:solidFill>
                  <a:prstClr val="black"/>
                </a:solidFill>
                <a:ea typeface="Calibri"/>
                <a:cs typeface="Arial"/>
              </a:rPr>
              <a:t> for interoperable locomotives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and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for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RFC7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corridor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trains</a:t>
            </a:r>
            <a:r>
              <a:rPr lang="en-US" dirty="0">
                <a:solidFill>
                  <a:prstClr val="black"/>
                </a:solidFill>
                <a:ea typeface="Calibri"/>
                <a:cs typeface="Arial"/>
              </a:rPr>
              <a:t>) </a:t>
            </a:r>
            <a:r>
              <a:rPr lang="en-US" dirty="0">
                <a:ea typeface="Calibri"/>
                <a:cs typeface="Arial"/>
              </a:rPr>
              <a:t>–</a:t>
            </a:r>
            <a:r>
              <a:rPr lang="en-US" b="1" i="1" dirty="0">
                <a:solidFill>
                  <a:srgbClr val="FF0000"/>
                </a:solidFill>
                <a:ea typeface="Calibri"/>
                <a:cs typeface="Arial"/>
              </a:rPr>
              <a:t/>
            </a:r>
            <a:br>
              <a:rPr lang="en-US" b="1" i="1" dirty="0">
                <a:solidFill>
                  <a:srgbClr val="FF0000"/>
                </a:solidFill>
                <a:ea typeface="Calibri"/>
                <a:cs typeface="Arial"/>
              </a:rPr>
            </a:br>
            <a:r>
              <a:rPr lang="en-US" b="1" dirty="0">
                <a:solidFill>
                  <a:srgbClr val="234B9E"/>
                </a:solidFill>
                <a:ea typeface="Calibri"/>
                <a:cs typeface="Arial"/>
              </a:rPr>
              <a:t>solution: Develop and sign the bilateral cross-border agreements (Transport Ministries concerned) and IMs’ agreements</a:t>
            </a:r>
            <a:endParaRPr lang="hu-HU" b="1" dirty="0">
              <a:solidFill>
                <a:srgbClr val="234B9E"/>
              </a:solidFill>
              <a:ea typeface="Calibri"/>
              <a:cs typeface="Arial"/>
            </a:endParaRPr>
          </a:p>
          <a:p>
            <a:pPr lvl="1">
              <a:spcAft>
                <a:spcPts val="1000"/>
              </a:spcAft>
            </a:pPr>
            <a:r>
              <a:rPr lang="hu-HU" dirty="0" err="1">
                <a:solidFill>
                  <a:srgbClr val="00B050"/>
                </a:solidFill>
                <a:ea typeface="Calibri"/>
                <a:cs typeface="Arial"/>
              </a:rPr>
              <a:t>Regulation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about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the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differences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in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signalling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systems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of CFR and MÁV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for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b="1" dirty="0" err="1">
                <a:solidFill>
                  <a:prstClr val="black"/>
                </a:solidFill>
                <a:ea typeface="Calibri"/>
                <a:cs typeface="Arial"/>
              </a:rPr>
              <a:t>Curtici</a:t>
            </a:r>
            <a:r>
              <a:rPr lang="hu-HU" b="1" dirty="0">
                <a:solidFill>
                  <a:prstClr val="black"/>
                </a:solidFill>
                <a:ea typeface="Calibri"/>
                <a:cs typeface="Arial"/>
              </a:rPr>
              <a:t> – Lőkösháza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section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, in RO-HU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direction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. </a:t>
            </a:r>
            <a:r>
              <a:rPr lang="hu-HU" dirty="0" err="1">
                <a:solidFill>
                  <a:schemeClr val="accent1"/>
                </a:solidFill>
                <a:ea typeface="Calibri"/>
                <a:cs typeface="Arial"/>
              </a:rPr>
              <a:t>But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it is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not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possible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to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change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locomotive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drivers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in Lőkösháza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instead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of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Curtici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to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decrease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stopping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prstClr val="black"/>
                </a:solidFill>
                <a:ea typeface="Calibri"/>
                <a:cs typeface="Arial"/>
              </a:rPr>
              <a:t>time</a:t>
            </a:r>
            <a:r>
              <a:rPr lang="hu-HU" dirty="0">
                <a:solidFill>
                  <a:prstClr val="black"/>
                </a:solidFill>
                <a:ea typeface="Calibri"/>
                <a:cs typeface="Arial"/>
              </a:rPr>
              <a:t>. (</a:t>
            </a:r>
            <a:r>
              <a:rPr lang="hu-HU" dirty="0">
                <a:solidFill>
                  <a:schemeClr val="accent1"/>
                </a:solidFill>
                <a:ea typeface="Calibri"/>
                <a:cs typeface="Arial"/>
              </a:rPr>
              <a:t>mi</a:t>
            </a:r>
            <a:r>
              <a:rPr lang="ro-RO" dirty="0">
                <a:solidFill>
                  <a:schemeClr val="accent1"/>
                </a:solidFill>
              </a:rPr>
              <a:t>ssing </a:t>
            </a:r>
            <a:r>
              <a:rPr lang="hu-HU" dirty="0">
                <a:solidFill>
                  <a:schemeClr val="accent1"/>
                </a:solidFill>
                <a:ea typeface="Calibri"/>
                <a:cs typeface="Arial"/>
              </a:rPr>
              <a:t>MÁV-CFR </a:t>
            </a:r>
            <a:r>
              <a:rPr lang="hu-HU" dirty="0" err="1">
                <a:solidFill>
                  <a:schemeClr val="accent1"/>
                </a:solidFill>
                <a:ea typeface="Calibri"/>
                <a:cs typeface="Arial"/>
              </a:rPr>
              <a:t>agreement</a:t>
            </a:r>
            <a:r>
              <a:rPr lang="hu-HU" dirty="0">
                <a:solidFill>
                  <a:schemeClr val="accent1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schemeClr val="accent1"/>
                </a:solidFill>
                <a:ea typeface="Calibri"/>
                <a:cs typeface="Arial"/>
              </a:rPr>
              <a:t>on</a:t>
            </a:r>
            <a:r>
              <a:rPr lang="hu-HU" dirty="0">
                <a:solidFill>
                  <a:schemeClr val="accent1"/>
                </a:solidFill>
                <a:ea typeface="Calibri"/>
                <a:cs typeface="Arial"/>
              </a:rPr>
              <a:t> </a:t>
            </a:r>
            <a:r>
              <a:rPr lang="hu-HU" dirty="0" err="1">
                <a:solidFill>
                  <a:schemeClr val="accent1"/>
                </a:solidFill>
                <a:ea typeface="Calibri"/>
                <a:cs typeface="Arial"/>
              </a:rPr>
              <a:t>language</a:t>
            </a:r>
            <a:r>
              <a:rPr lang="hu-HU" dirty="0">
                <a:solidFill>
                  <a:schemeClr val="accent1"/>
                </a:solidFill>
                <a:ea typeface="Calibri"/>
                <a:cs typeface="Arial"/>
              </a:rPr>
              <a:t> i</a:t>
            </a:r>
            <a:r>
              <a:rPr lang="ro-RO" dirty="0">
                <a:solidFill>
                  <a:schemeClr val="accent1"/>
                </a:solidFill>
              </a:rPr>
              <a:t>ssue for loco drivers at border crossing procedures</a:t>
            </a:r>
            <a:r>
              <a:rPr lang="hu-HU" b="1" dirty="0">
                <a:solidFill>
                  <a:srgbClr val="FF0000"/>
                </a:solidFill>
                <a:ea typeface="Calibri"/>
                <a:cs typeface="Arial"/>
              </a:rPr>
              <a:t>)</a:t>
            </a:r>
            <a:endParaRPr lang="en-US" b="1" dirty="0">
              <a:solidFill>
                <a:srgbClr val="FF0000"/>
              </a:solidFill>
              <a:ea typeface="Calibri"/>
              <a:cs typeface="Arial"/>
            </a:endParaRPr>
          </a:p>
          <a:p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Regulatory</a:t>
            </a:r>
            <a:r>
              <a:rPr lang="hu-HU" dirty="0"/>
              <a:t> and </a:t>
            </a:r>
            <a:r>
              <a:rPr lang="hu-HU" dirty="0" err="1"/>
              <a:t>operational</a:t>
            </a:r>
            <a:r>
              <a:rPr lang="hu-HU" dirty="0"/>
              <a:t> </a:t>
            </a:r>
            <a:r>
              <a:rPr lang="hu-HU" dirty="0" err="1"/>
              <a:t>interoperability</a:t>
            </a:r>
            <a:endParaRPr lang="hu-H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7009" y="249881"/>
            <a:ext cx="820733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818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expectations/ key issues along </a:t>
            </a:r>
            <a:r>
              <a:rPr lang="en-US" dirty="0" smtClean="0"/>
              <a:t>OEM </a:t>
            </a:r>
            <a:r>
              <a:rPr lang="en-US" dirty="0"/>
              <a:t>Corridor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3655143"/>
              </p:ext>
            </p:extLst>
          </p:nvPr>
        </p:nvGraphicFramePr>
        <p:xfrm>
          <a:off x="482600" y="1214651"/>
          <a:ext cx="8864282" cy="479803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80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2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</a:rPr>
                        <a:t> Issue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</a:rPr>
                        <a:t>Impact on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</a:rPr>
                        <a:t>Term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</a:rPr>
                        <a:t>Details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187">
                <a:tc>
                  <a:txBody>
                    <a:bodyPr/>
                    <a:lstStyle/>
                    <a:p>
                      <a:pPr marL="0" marR="0" indent="0" algn="ctr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 dirty="0">
                          <a:effectLst/>
                        </a:rPr>
                        <a:t>Coordination of infrastructure</a:t>
                      </a:r>
                      <a:r>
                        <a:rPr lang="en-US" sz="1600" u="none" strike="noStrike" baseline="0" noProof="0" dirty="0">
                          <a:effectLst/>
                        </a:rPr>
                        <a:t> works (SPP3)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Competitiveness</a:t>
                      </a:r>
                    </a:p>
                    <a:p>
                      <a:pPr algn="ctr" fontAlgn="b"/>
                      <a:r>
                        <a:rPr lang="en-US" sz="1600" u="none" strike="noStrike" noProof="0" dirty="0" err="1">
                          <a:effectLst/>
                        </a:rPr>
                        <a:t>Attractivity</a:t>
                      </a:r>
                      <a:endParaRPr lang="en-US" sz="1600" u="none" strike="noStrike" noProof="0" dirty="0">
                        <a:effectLst/>
                      </a:endParaRPr>
                    </a:p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Productivity</a:t>
                      </a:r>
                    </a:p>
                    <a:p>
                      <a:pPr marL="0" marR="0" indent="0" algn="ctr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 dirty="0">
                          <a:effectLst/>
                        </a:rPr>
                        <a:t>Profitability</a:t>
                      </a:r>
                    </a:p>
                    <a:p>
                      <a:pPr algn="ctr" fontAlgn="b"/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Short term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Information</a:t>
                      </a:r>
                      <a:r>
                        <a:rPr lang="en-US" sz="1600" u="none" strike="noStrike" baseline="0" noProof="0" dirty="0">
                          <a:effectLst/>
                        </a:rPr>
                        <a:t> on planned track closures and infrastructure projects, providing alternative routes, compensation (additional charges)</a:t>
                      </a:r>
                      <a:endParaRPr lang="hu-HU" sz="1600" u="none" strike="noStrike" baseline="0" noProof="0" dirty="0">
                        <a:effectLst/>
                      </a:endParaRPr>
                    </a:p>
                    <a:p>
                      <a:pPr algn="ctr" fontAlgn="b"/>
                      <a:r>
                        <a:rPr lang="hu-HU" sz="1600" u="none" strike="noStrike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Border</a:t>
                      </a:r>
                      <a:r>
                        <a:rPr lang="hu-HU" sz="1600" u="none" strike="noStrike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u="none" strike="noStrike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crossing</a:t>
                      </a:r>
                      <a:r>
                        <a:rPr lang="hu-HU" sz="1600" u="none" strike="noStrike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u="none" strike="noStrike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procedures</a:t>
                      </a:r>
                      <a:endParaRPr lang="en-US" sz="1600" u="none" strike="noStrike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10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719">
                <a:tc>
                  <a:txBody>
                    <a:bodyPr/>
                    <a:lstStyle/>
                    <a:p>
                      <a:pPr marL="0" marR="0" indent="0" algn="ctr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 dirty="0" err="1">
                          <a:effectLst/>
                        </a:rPr>
                        <a:t>Harmonisation</a:t>
                      </a:r>
                      <a:r>
                        <a:rPr lang="en-US" sz="1600" u="none" strike="noStrike" noProof="0" dirty="0">
                          <a:effectLst/>
                        </a:rPr>
                        <a:t> of national regulations (SPP5, SPP10, +)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9" marR="9109" marT="9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Medium term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marL="0" marR="0" indent="0" algn="ctr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 dirty="0">
                          <a:effectLst/>
                        </a:rPr>
                        <a:t>Traffic rules, priority rules,</a:t>
                      </a:r>
                      <a:br>
                        <a:rPr lang="en-US" sz="1600" u="none" strike="noStrike" noProof="0" dirty="0">
                          <a:effectLst/>
                        </a:rPr>
                      </a:br>
                      <a:r>
                        <a:rPr lang="en-US" sz="1600" u="none" strike="noStrike" noProof="0" dirty="0">
                          <a:effectLst/>
                        </a:rPr>
                        <a:t>NSs, PRs</a:t>
                      </a:r>
                      <a:r>
                        <a:rPr lang="hu-HU" sz="1600" u="none" strike="noStrike" noProof="0" dirty="0">
                          <a:effectLst/>
                        </a:rPr>
                        <a:t> and ATTI </a:t>
                      </a:r>
                      <a:r>
                        <a:rPr lang="hu-HU" sz="1600" u="none" strike="noStrike" noProof="0" dirty="0" err="1">
                          <a:effectLst/>
                        </a:rPr>
                        <a:t>procedures</a:t>
                      </a:r>
                      <a:r>
                        <a:rPr lang="hu-HU" sz="1600" u="none" strike="noStrike" noProof="0" dirty="0">
                          <a:effectLst/>
                        </a:rPr>
                        <a:t> (RO, GR)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Improving</a:t>
                      </a:r>
                      <a:r>
                        <a:rPr lang="en-US" sz="1600" u="none" strike="noStrike" baseline="0" noProof="0" dirty="0">
                          <a:effectLst/>
                        </a:rPr>
                        <a:t> train parameters (SPP7)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Long term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marL="0" marR="0" indent="0" algn="ctr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 dirty="0">
                          <a:effectLst/>
                        </a:rPr>
                        <a:t>Length</a:t>
                      </a:r>
                      <a:r>
                        <a:rPr lang="en-US" sz="1600" u="none" strike="noStrike" baseline="0" noProof="0" dirty="0">
                          <a:effectLst/>
                        </a:rPr>
                        <a:t> of train</a:t>
                      </a:r>
                      <a:r>
                        <a:rPr lang="hu-HU" sz="1600" u="none" strike="noStrike" baseline="0" noProof="0" dirty="0">
                          <a:effectLst/>
                        </a:rPr>
                        <a:t>*</a:t>
                      </a:r>
                      <a:r>
                        <a:rPr lang="en-US" sz="1600" u="none" strike="noStrike" baseline="0" noProof="0" dirty="0">
                          <a:effectLst/>
                        </a:rPr>
                        <a:t> (740m),</a:t>
                      </a:r>
                      <a:br>
                        <a:rPr lang="en-US" sz="1600" u="none" strike="noStrike" baseline="0" noProof="0" dirty="0">
                          <a:effectLst/>
                        </a:rPr>
                      </a:br>
                      <a:r>
                        <a:rPr lang="en-US" sz="1600" u="none" strike="noStrike" baseline="0" noProof="0" dirty="0">
                          <a:effectLst/>
                        </a:rPr>
                        <a:t>axle load (225kN), electrification</a:t>
                      </a:r>
                      <a:r>
                        <a:rPr lang="hu-HU" sz="1600" u="none" strike="noStrike" baseline="0" noProof="0" dirty="0">
                          <a:effectLst/>
                        </a:rPr>
                        <a:t>, </a:t>
                      </a:r>
                      <a:r>
                        <a:rPr lang="hu-HU" sz="1600" u="none" strike="noStrike" baseline="0" noProof="0" dirty="0" err="1">
                          <a:effectLst/>
                        </a:rPr>
                        <a:t>double</a:t>
                      </a:r>
                      <a:r>
                        <a:rPr lang="hu-HU" sz="1600" u="none" strike="noStrike" baseline="0" noProof="0" dirty="0">
                          <a:effectLst/>
                        </a:rPr>
                        <a:t> </a:t>
                      </a:r>
                      <a:r>
                        <a:rPr lang="hu-HU" sz="1600" u="none" strike="noStrike" baseline="0" noProof="0" dirty="0" err="1">
                          <a:effectLst/>
                        </a:rPr>
                        <a:t>track</a:t>
                      </a:r>
                      <a:endParaRPr lang="hu-HU" sz="1600" u="none" strike="noStrike" baseline="0" noProof="0" dirty="0">
                        <a:effectLst/>
                      </a:endParaRPr>
                    </a:p>
                    <a:p>
                      <a:pPr marL="0" marR="0" indent="0" algn="ctr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*pilot </a:t>
                      </a:r>
                      <a:r>
                        <a:rPr lang="hu-HU" sz="1600" b="0" i="0" u="none" strike="noStrike" baseline="0" noProof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hu-HU" sz="16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BG, RO 575m+</a:t>
                      </a:r>
                      <a:r>
                        <a:rPr lang="hu-HU" sz="1600" b="0" i="0" u="none" strike="noStrike" baseline="0" noProof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loco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99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and threats along O/EM Corridor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18781728"/>
              </p:ext>
            </p:extLst>
          </p:nvPr>
        </p:nvGraphicFramePr>
        <p:xfrm>
          <a:off x="497006" y="950111"/>
          <a:ext cx="8852340" cy="468508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238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0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noProof="0" dirty="0" err="1">
                          <a:effectLst/>
                        </a:rPr>
                        <a:t>Traffic</a:t>
                      </a:r>
                      <a:r>
                        <a:rPr lang="hu-HU" sz="1600" b="1" u="none" strike="noStrike" noProof="0" dirty="0">
                          <a:effectLst/>
                        </a:rPr>
                        <a:t> </a:t>
                      </a:r>
                      <a:r>
                        <a:rPr lang="hu-HU" sz="1600" b="1" u="none" strike="noStrike" noProof="0" dirty="0" err="1">
                          <a:effectLst/>
                        </a:rPr>
                        <a:t>flows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noProof="0" dirty="0" err="1">
                          <a:effectLst/>
                        </a:rPr>
                        <a:t>Opportunities</a:t>
                      </a:r>
                      <a:r>
                        <a:rPr lang="hu-HU" sz="1600" b="1" u="none" strike="noStrike" noProof="0" dirty="0">
                          <a:effectLst/>
                        </a:rPr>
                        <a:t>, </a:t>
                      </a:r>
                      <a:r>
                        <a:rPr lang="hu-HU" sz="1600" b="1" u="none" strike="noStrike" noProof="0" dirty="0" err="1">
                          <a:effectLst/>
                        </a:rPr>
                        <a:t>threats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noProof="0" dirty="0">
                          <a:effectLst/>
                        </a:rPr>
                        <a:t>Term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noProof="0" dirty="0" err="1">
                          <a:effectLst/>
                        </a:rPr>
                        <a:t>To</a:t>
                      </a:r>
                      <a:r>
                        <a:rPr lang="hu-HU" sz="1600" b="1" u="none" strike="noStrike" noProof="0" dirty="0">
                          <a:effectLst/>
                        </a:rPr>
                        <a:t> </a:t>
                      </a:r>
                      <a:r>
                        <a:rPr lang="hu-HU" sz="1600" b="1" u="none" strike="noStrike" noProof="0" dirty="0" err="1">
                          <a:effectLst/>
                        </a:rPr>
                        <a:t>do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187">
                <a:tc>
                  <a:txBody>
                    <a:bodyPr/>
                    <a:lstStyle/>
                    <a:p>
                      <a:r>
                        <a:rPr lang="hu-HU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Piraeu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(GR) – RCT-BILK (HU) /Bratislava (SK)/Pardubice (CZ) </a:t>
                      </a:r>
                      <a:r>
                        <a:rPr lang="en-US" sz="1600" dirty="0"/>
                        <a:t>and return</a:t>
                      </a:r>
                    </a:p>
                    <a:p>
                      <a:r>
                        <a:rPr lang="en-US" sz="1600" dirty="0"/>
                        <a:t>Traffic flow: </a:t>
                      </a:r>
                      <a:r>
                        <a:rPr lang="hu-HU" sz="1600" dirty="0"/>
                        <a:t>5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trainpairs</a:t>
                      </a:r>
                      <a:r>
                        <a:rPr lang="en-US" sz="1600" dirty="0"/>
                        <a:t>/week,</a:t>
                      </a:r>
                      <a:r>
                        <a:rPr lang="hu-HU" sz="1600" dirty="0"/>
                        <a:t/>
                      </a:r>
                      <a:br>
                        <a:rPr lang="hu-HU" sz="1600" dirty="0"/>
                      </a:br>
                      <a:r>
                        <a:rPr lang="en-US" sz="1600" dirty="0"/>
                        <a:t>1200 gross tons of train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marL="0" marR="0" indent="0" algn="l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Currently, via </a:t>
                      </a:r>
                      <a:r>
                        <a:rPr lang="hu-HU" sz="1600" dirty="0" err="1">
                          <a:solidFill>
                            <a:srgbClr val="00B050"/>
                          </a:solidFill>
                        </a:rPr>
                        <a:t>North</a:t>
                      </a:r>
                      <a:r>
                        <a:rPr lang="hu-HU" sz="16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hu-HU" sz="1600" dirty="0" err="1">
                          <a:solidFill>
                            <a:srgbClr val="00B050"/>
                          </a:solidFill>
                        </a:rPr>
                        <a:t>Macedonia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-Serbia route</a:t>
                      </a:r>
                      <a:endParaRPr lang="en-US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noProof="0" dirty="0" err="1">
                          <a:effectLst/>
                        </a:rPr>
                        <a:t>Medium</a:t>
                      </a:r>
                      <a:r>
                        <a:rPr lang="en-US" sz="1600" u="none" strike="noStrike" noProof="0" dirty="0">
                          <a:effectLst/>
                        </a:rPr>
                        <a:t> term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noProof="0" dirty="0" err="1">
                          <a:effectLst/>
                        </a:rPr>
                        <a:t>Competitive</a:t>
                      </a:r>
                      <a:r>
                        <a:rPr lang="hu-HU" sz="1600" u="none" strike="noStrike" noProof="0" dirty="0">
                          <a:effectLst/>
                        </a:rPr>
                        <a:t> </a:t>
                      </a:r>
                      <a:r>
                        <a:rPr lang="hu-HU" sz="1600" u="none" strike="noStrike" noProof="0" dirty="0" err="1">
                          <a:effectLst/>
                        </a:rPr>
                        <a:t>offer</a:t>
                      </a:r>
                      <a:r>
                        <a:rPr lang="hu-HU" sz="1600" u="none" strike="noStrike" noProof="0" dirty="0"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hu-HU" sz="1600" u="none" strike="noStrike" noProof="0" dirty="0">
                          <a:effectLst/>
                        </a:rPr>
                        <a:t>(</a:t>
                      </a:r>
                      <a:r>
                        <a:rPr lang="hu-HU" sz="1600" u="none" strike="noStrike" noProof="0" dirty="0" err="1">
                          <a:effectLst/>
                        </a:rPr>
                        <a:t>transit</a:t>
                      </a:r>
                      <a:r>
                        <a:rPr lang="hu-HU" sz="1600" u="none" strike="noStrike" noProof="0" dirty="0">
                          <a:effectLst/>
                        </a:rPr>
                        <a:t> </a:t>
                      </a:r>
                      <a:r>
                        <a:rPr lang="hu-HU" sz="1600" u="none" strike="noStrike" noProof="0" dirty="0" err="1">
                          <a:effectLst/>
                        </a:rPr>
                        <a:t>time</a:t>
                      </a:r>
                      <a:r>
                        <a:rPr lang="hu-HU" sz="1600" u="none" strike="noStrike" noProof="0" dirty="0">
                          <a:effectLst/>
                        </a:rPr>
                        <a:t>, </a:t>
                      </a:r>
                      <a:r>
                        <a:rPr lang="hu-HU" sz="1600" u="none" strike="noStrike" noProof="0" dirty="0" err="1">
                          <a:effectLst/>
                        </a:rPr>
                        <a:t>charge</a:t>
                      </a:r>
                      <a:r>
                        <a:rPr lang="hu-HU" sz="1600" u="none" strike="noStrike" noProof="0" dirty="0">
                          <a:effectLst/>
                        </a:rPr>
                        <a:t>, </a:t>
                      </a:r>
                      <a:r>
                        <a:rPr lang="hu-HU" sz="1600" u="none" strike="noStrike" noProof="0" dirty="0" err="1">
                          <a:effectLst/>
                        </a:rPr>
                        <a:t>reliability</a:t>
                      </a:r>
                      <a:r>
                        <a:rPr lang="hu-HU" sz="1600" u="none" strike="noStrike" noProof="0" dirty="0">
                          <a:effectLst/>
                        </a:rPr>
                        <a:t>)</a:t>
                      </a:r>
                      <a:endParaRPr lang="en-US" sz="1600" u="none" strike="noStrike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10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719">
                <a:tc>
                  <a:txBody>
                    <a:bodyPr/>
                    <a:lstStyle/>
                    <a:p>
                      <a:pPr marL="0" marR="0" indent="0" algn="l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Sopron/</a:t>
                      </a:r>
                      <a:r>
                        <a:rPr lang="hu-HU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Vienna</a:t>
                      </a:r>
                      <a:r>
                        <a:rPr lang="hu-HU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hu-HU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Kapikule</a:t>
                      </a:r>
                      <a:r>
                        <a:rPr lang="hu-HU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RCG </a:t>
                      </a:r>
                      <a:r>
                        <a:rPr lang="hu-HU" sz="16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corridor</a:t>
                      </a:r>
                      <a:r>
                        <a:rPr lang="hu-HU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</a:t>
                      </a:r>
                      <a:r>
                        <a:rPr lang="hu-HU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u-HU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hu-HU" sz="16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</a:t>
                      </a:r>
                      <a:r>
                        <a:rPr lang="hu-HU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Traffic flow: </a:t>
                      </a:r>
                      <a:r>
                        <a:rPr lang="hu-HU" sz="1600" dirty="0"/>
                        <a:t>8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trainpairs</a:t>
                      </a:r>
                      <a:r>
                        <a:rPr lang="en-US" sz="1600" dirty="0"/>
                        <a:t>/week,</a:t>
                      </a:r>
                      <a:r>
                        <a:rPr lang="hu-HU" sz="1600" dirty="0"/>
                        <a:t/>
                      </a:r>
                      <a:br>
                        <a:rPr lang="hu-HU" sz="1600" dirty="0"/>
                      </a:br>
                      <a:r>
                        <a:rPr lang="en-US" sz="1600" dirty="0"/>
                        <a:t>1</a:t>
                      </a:r>
                      <a:r>
                        <a:rPr lang="hu-HU" sz="1600" dirty="0"/>
                        <a:t>3</a:t>
                      </a:r>
                      <a:r>
                        <a:rPr lang="en-US" sz="1600" dirty="0"/>
                        <a:t>00 gross tons of train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Rail:</a:t>
                      </a:r>
                    </a:p>
                    <a:p>
                      <a:pPr algn="l" fontAlgn="b"/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AT-HU-RO-BG-TR</a:t>
                      </a:r>
                    </a:p>
                    <a:p>
                      <a:pPr algn="l" fontAlgn="b"/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TR-BG-SRB-HU-AT</a:t>
                      </a:r>
                    </a:p>
                    <a:p>
                      <a:pPr algn="l" fontAlgn="b"/>
                      <a:r>
                        <a:rPr lang="hu-HU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sea</a:t>
                      </a:r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hu-HU" sz="16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Trieste</a:t>
                      </a:r>
                      <a:r>
                        <a:rPr lang="hu-HU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IT) </a:t>
                      </a:r>
                    </a:p>
                    <a:p>
                      <a:pPr algn="l" fontAlgn="b"/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Rail: IT-AT</a:t>
                      </a: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noProof="0" dirty="0" err="1">
                          <a:solidFill>
                            <a:srgbClr val="FF0000"/>
                          </a:solidFill>
                          <a:effectLst/>
                        </a:rPr>
                        <a:t>Short</a:t>
                      </a:r>
                      <a:r>
                        <a:rPr lang="hu-HU" sz="160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term</a:t>
                      </a:r>
                      <a:endParaRPr lang="en-US" sz="1600" b="0" i="0" u="none" strike="noStrike" noProof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marL="0" marR="0" indent="0" algn="ctr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 dirty="0" err="1">
                          <a:effectLst/>
                        </a:rPr>
                        <a:t>Tra</a:t>
                      </a:r>
                      <a:r>
                        <a:rPr lang="hu-HU" sz="1600" u="none" strike="noStrike" noProof="0" dirty="0" err="1">
                          <a:effectLst/>
                        </a:rPr>
                        <a:t>nsit</a:t>
                      </a:r>
                      <a:r>
                        <a:rPr lang="hu-HU" sz="1600" u="none" strike="noStrike" noProof="0" dirty="0">
                          <a:effectLst/>
                        </a:rPr>
                        <a:t> </a:t>
                      </a:r>
                      <a:r>
                        <a:rPr lang="hu-HU" sz="1600" u="none" strike="noStrike" noProof="0" dirty="0" err="1">
                          <a:effectLst/>
                        </a:rPr>
                        <a:t>time</a:t>
                      </a:r>
                      <a:r>
                        <a:rPr lang="hu-HU" sz="1600" u="none" strike="noStrike" noProof="0" dirty="0">
                          <a:effectLst/>
                        </a:rPr>
                        <a:t> (36</a:t>
                      </a:r>
                      <a:r>
                        <a:rPr lang="hu-HU" sz="1600" u="none" strike="noStrike" baseline="0" noProof="0" dirty="0">
                          <a:effectLst/>
                        </a:rPr>
                        <a:t> </a:t>
                      </a:r>
                      <a:r>
                        <a:rPr lang="hu-HU" sz="1600" u="none" strike="noStrike" baseline="0" noProof="0" dirty="0" err="1">
                          <a:effectLst/>
                        </a:rPr>
                        <a:t>hours</a:t>
                      </a:r>
                      <a:r>
                        <a:rPr lang="hu-HU" sz="1600" u="none" strike="noStrike" baseline="0" noProof="0" dirty="0">
                          <a:effectLst/>
                        </a:rPr>
                        <a:t>)</a:t>
                      </a:r>
                      <a:r>
                        <a:rPr lang="en-US" sz="1600" u="none" strike="noStrike" noProof="0" dirty="0">
                          <a:effectLst/>
                        </a:rPr>
                        <a:t>, priority rules,</a:t>
                      </a:r>
                      <a:br>
                        <a:rPr lang="en-US" sz="1600" u="none" strike="noStrike" noProof="0" dirty="0">
                          <a:effectLst/>
                        </a:rPr>
                      </a:br>
                      <a:r>
                        <a:rPr lang="hu-HU" sz="1600" u="none" strike="noStrike" noProof="0" dirty="0">
                          <a:effectLst/>
                        </a:rPr>
                        <a:t>ATTI </a:t>
                      </a:r>
                      <a:r>
                        <a:rPr lang="hu-HU" sz="1600" u="none" strike="noStrike" noProof="0" dirty="0" err="1">
                          <a:effectLst/>
                        </a:rPr>
                        <a:t>procedures</a:t>
                      </a:r>
                      <a:r>
                        <a:rPr lang="hu-HU" sz="1600" u="none" strike="noStrike" noProof="0" dirty="0">
                          <a:effectLst/>
                        </a:rPr>
                        <a:t> (RO)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5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Czech</a:t>
                      </a:r>
                      <a:r>
                        <a:rPr lang="hu-HU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</a:t>
                      </a:r>
                      <a:r>
                        <a:rPr lang="hu-HU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hu-HU" sz="16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  <a:endParaRPr lang="hu-HU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hu-HU" sz="16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hu-HU" sz="1600" kern="1200" noProof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trainpairs</a:t>
                      </a:r>
                      <a:r>
                        <a:rPr lang="hu-HU" sz="16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hu-HU" sz="1600" kern="1200" noProof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r>
                        <a:rPr lang="hu-HU" sz="16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noProof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PaP</a:t>
                      </a:r>
                      <a:r>
                        <a:rPr lang="hu-HU" sz="16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noProof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endParaRPr lang="hu-HU" sz="1600" kern="1200" noProof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err="1">
                          <a:solidFill>
                            <a:srgbClr val="FF0000"/>
                          </a:solidFill>
                        </a:rPr>
                        <a:t>Expectation</a:t>
                      </a:r>
                      <a:r>
                        <a:rPr lang="hu-HU" sz="1600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1600" dirty="0">
                          <a:solidFill>
                            <a:srgbClr val="FF0000"/>
                          </a:solidFill>
                        </a:rPr>
                        <a:t>22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trainpairs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hu-HU" sz="1600" dirty="0" err="1">
                          <a:solidFill>
                            <a:srgbClr val="FF0000"/>
                          </a:solidFill>
                        </a:rPr>
                        <a:t>day</a:t>
                      </a:r>
                      <a:r>
                        <a:rPr lang="hu-HU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1600" dirty="0" err="1">
                          <a:solidFill>
                            <a:srgbClr val="FF0000"/>
                          </a:solidFill>
                        </a:rPr>
                        <a:t>PaP</a:t>
                      </a:r>
                      <a:r>
                        <a:rPr lang="hu-HU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1600" dirty="0" err="1">
                          <a:solidFill>
                            <a:srgbClr val="FF0000"/>
                          </a:solidFill>
                        </a:rPr>
                        <a:t>capacity</a:t>
                      </a:r>
                      <a:r>
                        <a:rPr lang="hu-HU" sz="1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00 gross tons of train</a:t>
                      </a:r>
                      <a:endParaRPr lang="en-US" sz="1600" kern="1200" noProof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corridor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performance</a:t>
                      </a: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noProof="0" dirty="0" err="1">
                          <a:effectLst/>
                        </a:rPr>
                        <a:t>Medium</a:t>
                      </a:r>
                      <a:r>
                        <a:rPr lang="en-US" sz="1600" u="none" strike="noStrike" noProof="0" dirty="0">
                          <a:effectLst/>
                        </a:rPr>
                        <a:t> term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109" marB="0" anchor="ctr"/>
                </a:tc>
                <a:tc>
                  <a:txBody>
                    <a:bodyPr/>
                    <a:lstStyle/>
                    <a:p>
                      <a:pPr marL="0" marR="0" indent="0" algn="ctr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</a:t>
                      </a:r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enough</a:t>
                      </a:r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hu-HU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</a:t>
                      </a:r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</a:t>
                      </a:r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</a:t>
                      </a:r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</a:t>
                      </a:r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10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457200" y="5802086"/>
            <a:ext cx="896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+mj-lt"/>
              </a:rPr>
              <a:t>GR: The</a:t>
            </a:r>
            <a:r>
              <a:rPr lang="en-US" sz="1600" dirty="0" err="1">
                <a:latin typeface="+mj-lt"/>
              </a:rPr>
              <a:t>ss</a:t>
            </a:r>
            <a:r>
              <a:rPr lang="hu-HU" sz="1600" dirty="0" err="1">
                <a:latin typeface="+mj-lt"/>
              </a:rPr>
              <a:t>aloniki-Strimona</a:t>
            </a:r>
            <a:r>
              <a:rPr lang="en-US" sz="1600" dirty="0">
                <a:latin typeface="+mj-lt"/>
              </a:rPr>
              <a:t>s</a:t>
            </a:r>
            <a:r>
              <a:rPr lang="hu-HU" sz="1600" dirty="0">
                <a:latin typeface="+mj-lt"/>
              </a:rPr>
              <a:t> – </a:t>
            </a:r>
            <a:r>
              <a:rPr lang="en-US" sz="1600" dirty="0"/>
              <a:t>s</a:t>
            </a:r>
            <a:r>
              <a:rPr lang="hu-HU" sz="1600" dirty="0" err="1"/>
              <a:t>ingle</a:t>
            </a:r>
            <a:r>
              <a:rPr lang="hu-HU" sz="1600" dirty="0"/>
              <a:t> </a:t>
            </a:r>
            <a:r>
              <a:rPr lang="hu-HU" sz="1600" dirty="0" err="1"/>
              <a:t>track</a:t>
            </a:r>
            <a:r>
              <a:rPr lang="hu-HU" sz="1600" dirty="0"/>
              <a:t>, </a:t>
            </a:r>
            <a:r>
              <a:rPr lang="hu-HU" sz="1600" dirty="0">
                <a:latin typeface="+mj-lt"/>
              </a:rPr>
              <a:t>die</a:t>
            </a:r>
            <a:r>
              <a:rPr lang="en-US" sz="1600" dirty="0"/>
              <a:t>s</a:t>
            </a:r>
            <a:r>
              <a:rPr lang="hu-HU" sz="1600" dirty="0"/>
              <a:t>el, </a:t>
            </a:r>
            <a:r>
              <a:rPr lang="hu-HU" sz="1600" dirty="0">
                <a:latin typeface="+mj-lt"/>
              </a:rPr>
              <a:t>126km </a:t>
            </a:r>
            <a:r>
              <a:rPr lang="hu-HU" sz="1600" dirty="0" err="1">
                <a:latin typeface="+mj-lt"/>
              </a:rPr>
              <a:t>between</a:t>
            </a:r>
            <a:r>
              <a:rPr lang="hu-HU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s</a:t>
            </a:r>
            <a:r>
              <a:rPr lang="hu-HU" sz="1600" dirty="0">
                <a:latin typeface="+mj-lt"/>
              </a:rPr>
              <a:t>tation</a:t>
            </a:r>
            <a:r>
              <a:rPr lang="en-US" sz="1600" dirty="0"/>
              <a:t>s</a:t>
            </a:r>
            <a:r>
              <a:rPr lang="hu-HU" sz="1600" dirty="0">
                <a:latin typeface="+mj-lt"/>
              </a:rPr>
              <a:t> (no IM </a:t>
            </a:r>
            <a:r>
              <a:rPr lang="en-US" sz="1600" dirty="0">
                <a:latin typeface="+mj-lt"/>
              </a:rPr>
              <a:t>s</a:t>
            </a:r>
            <a:r>
              <a:rPr lang="hu-HU" sz="1600" dirty="0" err="1">
                <a:latin typeface="+mj-lt"/>
              </a:rPr>
              <a:t>taff</a:t>
            </a:r>
            <a:r>
              <a:rPr lang="hu-HU" sz="1600" dirty="0">
                <a:latin typeface="+mj-lt"/>
              </a:rPr>
              <a:t>, no </a:t>
            </a:r>
            <a:r>
              <a:rPr lang="hu-HU" sz="1600" dirty="0" err="1">
                <a:latin typeface="+mj-lt"/>
              </a:rPr>
              <a:t>working</a:t>
            </a:r>
            <a:r>
              <a:rPr lang="hu-HU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s</a:t>
            </a:r>
            <a:r>
              <a:rPr lang="hu-HU" sz="1600" dirty="0" err="1">
                <a:latin typeface="+mj-lt"/>
              </a:rPr>
              <a:t>ignalling</a:t>
            </a:r>
            <a:r>
              <a:rPr lang="hu-HU" sz="1600" dirty="0">
                <a:latin typeface="+mj-lt"/>
              </a:rPr>
              <a:t> </a:t>
            </a:r>
            <a:r>
              <a:rPr lang="en-US" sz="1600" dirty="0"/>
              <a:t>s</a:t>
            </a:r>
            <a:r>
              <a:rPr lang="hu-HU" sz="1600" dirty="0"/>
              <a:t>y</a:t>
            </a:r>
            <a:r>
              <a:rPr lang="en-US" sz="1600" dirty="0"/>
              <a:t>s</a:t>
            </a:r>
            <a:r>
              <a:rPr lang="hu-HU" sz="1600" dirty="0" err="1"/>
              <a:t>tem</a:t>
            </a:r>
            <a:r>
              <a:rPr lang="hu-HU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690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09550" y="965655"/>
            <a:ext cx="9582149" cy="564162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700" dirty="0" err="1" smtClean="0">
                <a:solidFill>
                  <a:srgbClr val="FF0000"/>
                </a:solidFill>
              </a:rPr>
              <a:t>to</a:t>
            </a:r>
            <a:r>
              <a:rPr lang="hu-HU" sz="1700" dirty="0" smtClean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provide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priority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for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corridor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trains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at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operational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level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/>
              <a:t>– </a:t>
            </a:r>
            <a:r>
              <a:rPr lang="hu-HU" sz="1700" dirty="0" err="1"/>
              <a:t>does</a:t>
            </a:r>
            <a:r>
              <a:rPr lang="hu-HU" sz="1700" dirty="0"/>
              <a:t> </a:t>
            </a:r>
            <a:r>
              <a:rPr lang="hu-HU" sz="1700" dirty="0" err="1"/>
              <a:t>not</a:t>
            </a:r>
            <a:r>
              <a:rPr lang="hu-HU" sz="1700" dirty="0"/>
              <a:t> </a:t>
            </a:r>
            <a:r>
              <a:rPr lang="hu-HU" sz="1700" dirty="0" err="1"/>
              <a:t>work</a:t>
            </a:r>
            <a:r>
              <a:rPr lang="hu-HU" sz="1700" dirty="0"/>
              <a:t> in </a:t>
            </a:r>
            <a:r>
              <a:rPr lang="hu-HU" sz="1700" dirty="0" err="1"/>
              <a:t>Romania</a:t>
            </a:r>
            <a:endParaRPr lang="hu-HU" sz="17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700" dirty="0" err="1"/>
              <a:t>to</a:t>
            </a:r>
            <a:r>
              <a:rPr lang="hu-HU" sz="1700" dirty="0"/>
              <a:t> </a:t>
            </a:r>
            <a:r>
              <a:rPr lang="hu-HU" sz="1700" dirty="0" err="1"/>
              <a:t>decrease</a:t>
            </a:r>
            <a:r>
              <a:rPr lang="hu-HU" sz="1700" dirty="0"/>
              <a:t> </a:t>
            </a:r>
            <a:r>
              <a:rPr lang="hu-HU" sz="1700" dirty="0" err="1"/>
              <a:t>border</a:t>
            </a:r>
            <a:r>
              <a:rPr lang="hu-HU" sz="1700" dirty="0"/>
              <a:t> </a:t>
            </a:r>
            <a:r>
              <a:rPr lang="hu-HU" sz="1700" dirty="0" err="1"/>
              <a:t>stopping</a:t>
            </a:r>
            <a:r>
              <a:rPr lang="hu-HU" sz="1700" dirty="0"/>
              <a:t> </a:t>
            </a:r>
            <a:r>
              <a:rPr lang="hu-HU" sz="1700" dirty="0" err="1"/>
              <a:t>time</a:t>
            </a:r>
            <a:r>
              <a:rPr lang="hu-HU" sz="1700" dirty="0"/>
              <a:t> in </a:t>
            </a:r>
            <a:r>
              <a:rPr lang="hu-HU" sz="1700" dirty="0" err="1"/>
              <a:t>Curtici</a:t>
            </a:r>
            <a:endParaRPr lang="hu-HU" sz="1700" dirty="0"/>
          </a:p>
          <a:p>
            <a:pPr marL="546100" lvl="1" indent="-285750">
              <a:lnSpc>
                <a:spcPct val="150000"/>
              </a:lnSpc>
              <a:buClr>
                <a:schemeClr val="bg2"/>
              </a:buClr>
            </a:pPr>
            <a:r>
              <a:rPr lang="hu-HU" sz="1700" dirty="0"/>
              <a:t>more </a:t>
            </a:r>
            <a:r>
              <a:rPr lang="hu-HU" sz="1700" dirty="0" err="1" smtClean="0"/>
              <a:t>transparent</a:t>
            </a:r>
            <a:r>
              <a:rPr lang="hu-HU" sz="1700" dirty="0" smtClean="0"/>
              <a:t> </a:t>
            </a:r>
            <a:r>
              <a:rPr lang="hu-HU" sz="1700" dirty="0" err="1" smtClean="0"/>
              <a:t>operation</a:t>
            </a:r>
            <a:r>
              <a:rPr lang="hu-HU" sz="1700" dirty="0" smtClean="0"/>
              <a:t> (BP-IM), </a:t>
            </a:r>
            <a:r>
              <a:rPr lang="hu-HU" sz="1700" dirty="0" err="1" smtClean="0"/>
              <a:t>introducing</a:t>
            </a:r>
            <a:r>
              <a:rPr lang="hu-HU" sz="1700" dirty="0" smtClean="0"/>
              <a:t> </a:t>
            </a:r>
            <a:r>
              <a:rPr lang="hu-HU" sz="1700" dirty="0"/>
              <a:t>ATTI </a:t>
            </a:r>
            <a:r>
              <a:rPr lang="hu-HU" sz="1700" dirty="0" err="1"/>
              <a:t>for</a:t>
            </a:r>
            <a:r>
              <a:rPr lang="hu-HU" sz="1700" dirty="0"/>
              <a:t> </a:t>
            </a:r>
            <a:r>
              <a:rPr lang="hu-HU" sz="1700" dirty="0" err="1"/>
              <a:t>corridor</a:t>
            </a:r>
            <a:r>
              <a:rPr lang="hu-HU" sz="1700" dirty="0"/>
              <a:t> </a:t>
            </a:r>
            <a:r>
              <a:rPr lang="hu-HU" sz="1700" dirty="0" err="1" smtClean="0"/>
              <a:t>trains</a:t>
            </a:r>
            <a:endParaRPr lang="hu-HU" sz="1700" dirty="0"/>
          </a:p>
          <a:p>
            <a:pPr marL="285750" lvl="1" indent="-285750">
              <a:lnSpc>
                <a:spcPct val="150000"/>
              </a:lnSpc>
              <a:spcBef>
                <a:spcPts val="925"/>
              </a:spcBef>
            </a:pPr>
            <a:r>
              <a:rPr lang="hu-HU" sz="1700" dirty="0" err="1">
                <a:ea typeface="Geneva" charset="0"/>
                <a:cs typeface="Geneva" charset="0"/>
              </a:rPr>
              <a:t>to</a:t>
            </a:r>
            <a:r>
              <a:rPr lang="hu-HU" sz="1700" dirty="0">
                <a:ea typeface="Geneva" charset="0"/>
                <a:cs typeface="Geneva" charset="0"/>
              </a:rPr>
              <a:t> </a:t>
            </a:r>
            <a:r>
              <a:rPr lang="hu-HU" sz="1700" dirty="0" err="1">
                <a:ea typeface="Geneva" charset="0"/>
                <a:cs typeface="Geneva" charset="0"/>
              </a:rPr>
              <a:t>protect</a:t>
            </a:r>
            <a:r>
              <a:rPr lang="hu-HU" sz="1700" dirty="0">
                <a:ea typeface="Geneva" charset="0"/>
                <a:cs typeface="Geneva" charset="0"/>
              </a:rPr>
              <a:t> </a:t>
            </a:r>
            <a:r>
              <a:rPr lang="hu-HU" sz="1700" dirty="0" err="1">
                <a:ea typeface="Geneva" charset="0"/>
                <a:cs typeface="Geneva" charset="0"/>
              </a:rPr>
              <a:t>granted</a:t>
            </a:r>
            <a:r>
              <a:rPr lang="hu-HU" sz="1700" dirty="0">
                <a:ea typeface="Geneva" charset="0"/>
                <a:cs typeface="Geneva" charset="0"/>
              </a:rPr>
              <a:t> </a:t>
            </a:r>
            <a:r>
              <a:rPr lang="hu-HU" sz="1700" dirty="0" err="1">
                <a:ea typeface="Geneva" charset="0"/>
                <a:cs typeface="Geneva" charset="0"/>
              </a:rPr>
              <a:t>corridor</a:t>
            </a:r>
            <a:r>
              <a:rPr lang="hu-HU" sz="1700" dirty="0">
                <a:ea typeface="Geneva" charset="0"/>
                <a:cs typeface="Geneva" charset="0"/>
              </a:rPr>
              <a:t> </a:t>
            </a:r>
            <a:r>
              <a:rPr lang="hu-HU" sz="1700" dirty="0" err="1">
                <a:ea typeface="Geneva" charset="0"/>
                <a:cs typeface="Geneva" charset="0"/>
              </a:rPr>
              <a:t>train</a:t>
            </a:r>
            <a:r>
              <a:rPr lang="hu-HU" sz="1700" dirty="0">
                <a:ea typeface="Geneva" charset="0"/>
                <a:cs typeface="Geneva" charset="0"/>
              </a:rPr>
              <a:t> </a:t>
            </a:r>
            <a:r>
              <a:rPr lang="hu-HU" sz="1700" dirty="0" err="1">
                <a:ea typeface="Geneva" charset="0"/>
                <a:cs typeface="Geneva" charset="0"/>
              </a:rPr>
              <a:t>paths</a:t>
            </a:r>
            <a:r>
              <a:rPr lang="hu-HU" sz="1700" dirty="0">
                <a:ea typeface="Geneva" charset="0"/>
                <a:cs typeface="Geneva" charset="0"/>
              </a:rPr>
              <a:t> </a:t>
            </a:r>
            <a:r>
              <a:rPr lang="hu-HU" sz="1700" dirty="0" err="1">
                <a:ea typeface="Geneva" charset="0"/>
                <a:cs typeface="Geneva" charset="0"/>
              </a:rPr>
              <a:t>against</a:t>
            </a:r>
            <a:r>
              <a:rPr lang="hu-HU" sz="1700" dirty="0">
                <a:ea typeface="Geneva" charset="0"/>
                <a:cs typeface="Geneva" charset="0"/>
              </a:rPr>
              <a:t> </a:t>
            </a:r>
            <a:r>
              <a:rPr lang="hu-HU" sz="1700" dirty="0" err="1">
                <a:ea typeface="Geneva" charset="0"/>
                <a:cs typeface="Geneva" charset="0"/>
              </a:rPr>
              <a:t>capacity</a:t>
            </a:r>
            <a:r>
              <a:rPr lang="hu-HU" sz="1700" dirty="0">
                <a:ea typeface="Geneva" charset="0"/>
                <a:cs typeface="Geneva" charset="0"/>
              </a:rPr>
              <a:t> </a:t>
            </a:r>
            <a:r>
              <a:rPr lang="hu-HU" sz="1700" dirty="0" err="1">
                <a:ea typeface="Geneva" charset="0"/>
                <a:cs typeface="Geneva" charset="0"/>
              </a:rPr>
              <a:t>restriction</a:t>
            </a:r>
            <a:r>
              <a:rPr lang="hu-HU" sz="1700" dirty="0">
                <a:ea typeface="Geneva" charset="0"/>
                <a:cs typeface="Geneva" charset="0"/>
              </a:rPr>
              <a:t> – </a:t>
            </a:r>
            <a:r>
              <a:rPr lang="hu-HU" sz="1700" u="sng" dirty="0" err="1">
                <a:solidFill>
                  <a:schemeClr val="accent1"/>
                </a:solidFill>
                <a:ea typeface="Geneva" charset="0"/>
                <a:cs typeface="Geneva" charset="0"/>
              </a:rPr>
              <a:t>Arad-Simeria</a:t>
            </a:r>
            <a:r>
              <a:rPr lang="hu-HU" sz="1700" u="sng" dirty="0">
                <a:solidFill>
                  <a:schemeClr val="accent1"/>
                </a:solidFill>
                <a:ea typeface="Geneva" charset="0"/>
                <a:cs typeface="Geneva" charset="0"/>
              </a:rPr>
              <a:t> </a:t>
            </a:r>
            <a:r>
              <a:rPr lang="hu-HU" sz="1700" u="sng" dirty="0" err="1">
                <a:solidFill>
                  <a:schemeClr val="accent1"/>
                </a:solidFill>
                <a:ea typeface="Geneva" charset="0"/>
                <a:cs typeface="Geneva" charset="0"/>
              </a:rPr>
              <a:t>serious</a:t>
            </a:r>
            <a:r>
              <a:rPr lang="hu-HU" sz="1700" u="sng" dirty="0">
                <a:solidFill>
                  <a:schemeClr val="accent1"/>
                </a:solidFill>
                <a:ea typeface="Geneva" charset="0"/>
                <a:cs typeface="Geneva" charset="0"/>
              </a:rPr>
              <a:t> </a:t>
            </a:r>
            <a:r>
              <a:rPr lang="hu-HU" sz="1700" u="sng" dirty="0" err="1">
                <a:solidFill>
                  <a:schemeClr val="accent1"/>
                </a:solidFill>
                <a:ea typeface="Geneva" charset="0"/>
                <a:cs typeface="Geneva" charset="0"/>
              </a:rPr>
              <a:t>capacity</a:t>
            </a:r>
            <a:r>
              <a:rPr lang="hu-HU" sz="1700" u="sng" dirty="0">
                <a:solidFill>
                  <a:schemeClr val="accent1"/>
                </a:solidFill>
                <a:ea typeface="Geneva" charset="0"/>
                <a:cs typeface="Geneva" charset="0"/>
              </a:rPr>
              <a:t> </a:t>
            </a:r>
            <a:r>
              <a:rPr lang="hu-HU" sz="1700" u="sng" dirty="0" err="1">
                <a:solidFill>
                  <a:schemeClr val="accent1"/>
                </a:solidFill>
                <a:ea typeface="Geneva" charset="0"/>
                <a:cs typeface="Geneva" charset="0"/>
              </a:rPr>
              <a:t>restriction</a:t>
            </a:r>
            <a:r>
              <a:rPr lang="hu-HU" sz="1700" dirty="0">
                <a:ea typeface="Geneva" charset="0"/>
                <a:cs typeface="Geneva" charset="0"/>
              </a:rPr>
              <a:t> </a:t>
            </a:r>
            <a:r>
              <a:rPr lang="hu-HU" sz="1700" dirty="0" err="1">
                <a:ea typeface="Geneva" charset="0"/>
                <a:cs typeface="Geneva" charset="0"/>
              </a:rPr>
              <a:t>for</a:t>
            </a:r>
            <a:r>
              <a:rPr lang="hu-HU" sz="1700" dirty="0">
                <a:ea typeface="Geneva" charset="0"/>
                <a:cs typeface="Geneva" charset="0"/>
              </a:rPr>
              <a:t> </a:t>
            </a:r>
            <a:r>
              <a:rPr lang="hu-HU" sz="1700" dirty="0" err="1">
                <a:ea typeface="Geneva" charset="0"/>
                <a:cs typeface="Geneva" charset="0"/>
              </a:rPr>
              <a:t>years</a:t>
            </a:r>
            <a:r>
              <a:rPr lang="hu-HU" sz="1700" dirty="0">
                <a:ea typeface="Geneva" charset="0"/>
                <a:cs typeface="Geneva" charset="0"/>
              </a:rPr>
              <a:t> (</a:t>
            </a:r>
            <a:r>
              <a:rPr lang="ro-RO" sz="1700" dirty="0">
                <a:ea typeface="Geneva" charset="0"/>
                <a:cs typeface="Geneva" charset="0"/>
              </a:rPr>
              <a:t>During total line closures, on the alternative route, not to be approved another daily closure (except accident)</a:t>
            </a:r>
            <a:endParaRPr lang="hu-HU" sz="1700" dirty="0">
              <a:ea typeface="Geneva" charset="0"/>
              <a:cs typeface="Geneva" charset="0"/>
            </a:endParaRPr>
          </a:p>
          <a:p>
            <a:pPr marL="285750" lvl="1" indent="-285750">
              <a:lnSpc>
                <a:spcPct val="150000"/>
              </a:lnSpc>
              <a:spcBef>
                <a:spcPts val="925"/>
              </a:spcBef>
            </a:pPr>
            <a:r>
              <a:rPr lang="hu-HU" sz="1700" dirty="0" err="1">
                <a:solidFill>
                  <a:srgbClr val="FF0000"/>
                </a:solidFill>
              </a:rPr>
              <a:t>to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increase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PaPs</a:t>
            </a:r>
            <a:r>
              <a:rPr lang="hu-HU" sz="1700" dirty="0">
                <a:solidFill>
                  <a:srgbClr val="FF0000"/>
                </a:solidFill>
              </a:rPr>
              <a:t> (</a:t>
            </a:r>
            <a:r>
              <a:rPr lang="hu-HU" sz="1700" dirty="0" err="1">
                <a:solidFill>
                  <a:srgbClr val="FF0000"/>
                </a:solidFill>
              </a:rPr>
              <a:t>timetable</a:t>
            </a:r>
            <a:r>
              <a:rPr lang="hu-HU" sz="1700" dirty="0">
                <a:solidFill>
                  <a:srgbClr val="FF0000"/>
                </a:solidFill>
              </a:rPr>
              <a:t>) </a:t>
            </a:r>
            <a:r>
              <a:rPr lang="hu-HU" sz="1700" dirty="0" err="1">
                <a:solidFill>
                  <a:srgbClr val="FF0000"/>
                </a:solidFill>
              </a:rPr>
              <a:t>offer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according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with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RUs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requests</a:t>
            </a:r>
            <a:r>
              <a:rPr lang="hu-HU" sz="1700" dirty="0">
                <a:solidFill>
                  <a:srgbClr val="FF0000"/>
                </a:solidFill>
              </a:rPr>
              <a:t> (CZ-DE </a:t>
            </a:r>
            <a:r>
              <a:rPr lang="hu-HU" sz="1700" dirty="0" err="1">
                <a:solidFill>
                  <a:srgbClr val="FF0000"/>
                </a:solidFill>
              </a:rPr>
              <a:t>sections</a:t>
            </a:r>
            <a:r>
              <a:rPr lang="hu-HU" sz="1700" dirty="0">
                <a:solidFill>
                  <a:srgbClr val="FF0000"/>
                </a:solidFill>
              </a:rPr>
              <a:t>)</a:t>
            </a:r>
          </a:p>
          <a:p>
            <a:pPr marL="285750" lvl="1" indent="-285750">
              <a:lnSpc>
                <a:spcPct val="150000"/>
              </a:lnSpc>
              <a:spcBef>
                <a:spcPts val="925"/>
              </a:spcBef>
            </a:pPr>
            <a:r>
              <a:rPr lang="hu-HU" sz="1700" dirty="0" err="1">
                <a:solidFill>
                  <a:srgbClr val="FF0000"/>
                </a:solidFill>
              </a:rPr>
              <a:t>to</a:t>
            </a:r>
            <a:r>
              <a:rPr lang="hu-HU" sz="1700" dirty="0">
                <a:solidFill>
                  <a:srgbClr val="FF0000"/>
                </a:solidFill>
              </a:rPr>
              <a:t> start pilot project </a:t>
            </a:r>
            <a:r>
              <a:rPr lang="hu-HU" sz="1700" dirty="0" err="1">
                <a:solidFill>
                  <a:srgbClr val="FF0000"/>
                </a:solidFill>
              </a:rPr>
              <a:t>for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harmonised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train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length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at</a:t>
            </a:r>
            <a:r>
              <a:rPr lang="hu-HU" sz="1700" dirty="0">
                <a:solidFill>
                  <a:srgbClr val="FF0000"/>
                </a:solidFill>
              </a:rPr>
              <a:t> </a:t>
            </a:r>
            <a:r>
              <a:rPr lang="hu-HU" sz="1700" dirty="0" err="1">
                <a:solidFill>
                  <a:srgbClr val="FF0000"/>
                </a:solidFill>
              </a:rPr>
              <a:t>least</a:t>
            </a:r>
            <a:r>
              <a:rPr lang="hu-HU" sz="1700" dirty="0">
                <a:solidFill>
                  <a:srgbClr val="FF0000"/>
                </a:solidFill>
              </a:rPr>
              <a:t> in RO, BG 575m+loco</a:t>
            </a:r>
          </a:p>
          <a:p>
            <a:pPr marL="285750" lvl="1" indent="-285750">
              <a:lnSpc>
                <a:spcPct val="150000"/>
              </a:lnSpc>
              <a:spcBef>
                <a:spcPts val="925"/>
              </a:spcBef>
            </a:pPr>
            <a:r>
              <a:rPr lang="hu-HU" sz="1700" dirty="0" err="1">
                <a:solidFill>
                  <a:srgbClr val="FF0000"/>
                </a:solidFill>
                <a:ea typeface="Geneva" charset="0"/>
                <a:cs typeface="Geneva" charset="0"/>
              </a:rPr>
              <a:t>to</a:t>
            </a:r>
            <a:r>
              <a:rPr lang="hu-HU" sz="1700" dirty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sz="1700" dirty="0" err="1">
                <a:solidFill>
                  <a:srgbClr val="FF0000"/>
                </a:solidFill>
                <a:ea typeface="Geneva" charset="0"/>
                <a:cs typeface="Geneva" charset="0"/>
              </a:rPr>
              <a:t>provide</a:t>
            </a:r>
            <a:r>
              <a:rPr lang="hu-HU" sz="1700" dirty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sz="1700" dirty="0" err="1">
                <a:solidFill>
                  <a:srgbClr val="FF0000"/>
                </a:solidFill>
                <a:ea typeface="Geneva" charset="0"/>
                <a:cs typeface="Geneva" charset="0"/>
              </a:rPr>
              <a:t>max</a:t>
            </a:r>
            <a:r>
              <a:rPr lang="hu-HU" sz="1700" dirty="0">
                <a:solidFill>
                  <a:srgbClr val="FF0000"/>
                </a:solidFill>
                <a:ea typeface="Geneva" charset="0"/>
                <a:cs typeface="Geneva" charset="0"/>
              </a:rPr>
              <a:t>. 36 </a:t>
            </a:r>
            <a:r>
              <a:rPr lang="hu-HU" sz="1700" dirty="0" err="1">
                <a:solidFill>
                  <a:srgbClr val="FF0000"/>
                </a:solidFill>
                <a:ea typeface="Geneva" charset="0"/>
                <a:cs typeface="Geneva" charset="0"/>
              </a:rPr>
              <a:t>hours</a:t>
            </a:r>
            <a:r>
              <a:rPr lang="hu-HU" sz="1700" dirty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sz="1700" dirty="0" err="1">
                <a:solidFill>
                  <a:srgbClr val="FF0000"/>
                </a:solidFill>
                <a:ea typeface="Geneva" charset="0"/>
                <a:cs typeface="Geneva" charset="0"/>
              </a:rPr>
              <a:t>transit</a:t>
            </a:r>
            <a:r>
              <a:rPr lang="hu-HU" sz="1700" dirty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sz="1700" dirty="0" err="1">
                <a:solidFill>
                  <a:srgbClr val="FF0000"/>
                </a:solidFill>
                <a:ea typeface="Geneva" charset="0"/>
                <a:cs typeface="Geneva" charset="0"/>
              </a:rPr>
              <a:t>time</a:t>
            </a:r>
            <a:r>
              <a:rPr lang="hu-HU" sz="1700" dirty="0">
                <a:solidFill>
                  <a:srgbClr val="FF0000"/>
                </a:solidFill>
                <a:ea typeface="Geneva" charset="0"/>
                <a:cs typeface="Geneva" charset="0"/>
              </a:rPr>
              <a:t> (</a:t>
            </a:r>
            <a:r>
              <a:rPr lang="hu-HU" sz="1700" dirty="0" err="1">
                <a:solidFill>
                  <a:srgbClr val="FF0000"/>
                </a:solidFill>
                <a:ea typeface="Geneva" charset="0"/>
                <a:cs typeface="Geneva" charset="0"/>
              </a:rPr>
              <a:t>including</a:t>
            </a:r>
            <a:r>
              <a:rPr lang="hu-HU" sz="1700" dirty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sz="1700" dirty="0" err="1">
                <a:solidFill>
                  <a:srgbClr val="FF0000"/>
                </a:solidFill>
                <a:ea typeface="Geneva" charset="0"/>
                <a:cs typeface="Geneva" charset="0"/>
              </a:rPr>
              <a:t>police</a:t>
            </a:r>
            <a:r>
              <a:rPr lang="hu-HU" sz="1700" dirty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sz="1700" dirty="0" err="1">
                <a:solidFill>
                  <a:srgbClr val="FF0000"/>
                </a:solidFill>
                <a:ea typeface="Geneva" charset="0"/>
                <a:cs typeface="Geneva" charset="0"/>
              </a:rPr>
              <a:t>controll</a:t>
            </a:r>
            <a:r>
              <a:rPr lang="hu-HU" sz="1700" dirty="0">
                <a:solidFill>
                  <a:srgbClr val="FF0000"/>
                </a:solidFill>
                <a:ea typeface="Geneva" charset="0"/>
                <a:cs typeface="Geneva" charset="0"/>
              </a:rPr>
              <a:t>) </a:t>
            </a:r>
            <a:r>
              <a:rPr lang="hu-HU" sz="1700" dirty="0" err="1">
                <a:solidFill>
                  <a:srgbClr val="FF0000"/>
                </a:solidFill>
                <a:ea typeface="Geneva" charset="0"/>
                <a:cs typeface="Geneva" charset="0"/>
              </a:rPr>
              <a:t>via</a:t>
            </a:r>
            <a:r>
              <a:rPr lang="hu-HU" sz="1700" dirty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sz="1700" dirty="0" err="1" smtClean="0">
                <a:solidFill>
                  <a:srgbClr val="FF0000"/>
                </a:solidFill>
                <a:ea typeface="Geneva" charset="0"/>
                <a:cs typeface="Geneva" charset="0"/>
              </a:rPr>
              <a:t>Romania</a:t>
            </a:r>
            <a:endParaRPr lang="hu-HU" sz="1700" dirty="0" smtClean="0">
              <a:solidFill>
                <a:srgbClr val="FF0000"/>
              </a:solidFill>
              <a:ea typeface="Geneva" charset="0"/>
              <a:cs typeface="Geneva" charset="0"/>
            </a:endParaRPr>
          </a:p>
          <a:p>
            <a:pPr marL="285750" lvl="1" indent="-285750">
              <a:lnSpc>
                <a:spcPct val="150000"/>
              </a:lnSpc>
              <a:spcBef>
                <a:spcPts val="925"/>
              </a:spcBef>
            </a:pPr>
            <a:r>
              <a:rPr lang="hu-HU" sz="1700" dirty="0" err="1" smtClean="0">
                <a:solidFill>
                  <a:srgbClr val="FF0000"/>
                </a:solidFill>
                <a:ea typeface="Geneva" charset="0"/>
                <a:cs typeface="Geneva" charset="0"/>
              </a:rPr>
              <a:t>Turkey</a:t>
            </a:r>
            <a:r>
              <a:rPr lang="hu-HU" sz="1700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/</a:t>
            </a:r>
            <a:r>
              <a:rPr lang="hu-HU" sz="1700" dirty="0" err="1" smtClean="0">
                <a:solidFill>
                  <a:srgbClr val="FF0000"/>
                </a:solidFill>
                <a:ea typeface="Geneva" charset="0"/>
                <a:cs typeface="Geneva" charset="0"/>
              </a:rPr>
              <a:t>Bulgaria</a:t>
            </a:r>
            <a:r>
              <a:rPr lang="hu-HU" sz="1700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-CEE </a:t>
            </a:r>
            <a:r>
              <a:rPr lang="hu-HU" sz="1700" dirty="0" err="1" smtClean="0">
                <a:solidFill>
                  <a:srgbClr val="FF0000"/>
                </a:solidFill>
                <a:ea typeface="Geneva" charset="0"/>
                <a:cs typeface="Geneva" charset="0"/>
              </a:rPr>
              <a:t>via</a:t>
            </a:r>
            <a:r>
              <a:rPr lang="hu-HU" sz="1700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sz="1700" dirty="0" err="1" smtClean="0">
                <a:solidFill>
                  <a:srgbClr val="FF0000"/>
                </a:solidFill>
                <a:ea typeface="Geneva" charset="0"/>
                <a:cs typeface="Geneva" charset="0"/>
              </a:rPr>
              <a:t>Serbia</a:t>
            </a:r>
            <a:r>
              <a:rPr lang="hu-HU" sz="1700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/</a:t>
            </a:r>
            <a:r>
              <a:rPr lang="hu-HU" sz="1700" dirty="0" err="1" smtClean="0">
                <a:solidFill>
                  <a:srgbClr val="FF0000"/>
                </a:solidFill>
                <a:ea typeface="Geneva" charset="0"/>
                <a:cs typeface="Geneva" charset="0"/>
              </a:rPr>
              <a:t>Croatia</a:t>
            </a:r>
            <a:r>
              <a:rPr lang="hu-HU" sz="1700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 is more </a:t>
            </a:r>
            <a:r>
              <a:rPr lang="hu-HU" sz="1700" dirty="0" err="1" smtClean="0">
                <a:solidFill>
                  <a:srgbClr val="FF0000"/>
                </a:solidFill>
                <a:ea typeface="Geneva" charset="0"/>
                <a:cs typeface="Geneva" charset="0"/>
              </a:rPr>
              <a:t>competitive</a:t>
            </a:r>
            <a:r>
              <a:rPr lang="hu-HU" sz="1700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sz="1700" dirty="0" err="1" smtClean="0">
                <a:solidFill>
                  <a:srgbClr val="FF0000"/>
                </a:solidFill>
                <a:ea typeface="Geneva" charset="0"/>
                <a:cs typeface="Geneva" charset="0"/>
              </a:rPr>
              <a:t>against</a:t>
            </a:r>
            <a:r>
              <a:rPr lang="hu-HU" sz="1700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sz="1700" dirty="0" err="1" smtClean="0">
                <a:solidFill>
                  <a:srgbClr val="FF0000"/>
                </a:solidFill>
                <a:ea typeface="Geneva" charset="0"/>
                <a:cs typeface="Geneva" charset="0"/>
              </a:rPr>
              <a:t>via</a:t>
            </a:r>
            <a:r>
              <a:rPr lang="hu-HU" sz="1700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sz="1700" dirty="0" err="1" smtClean="0">
                <a:solidFill>
                  <a:srgbClr val="FF0000"/>
                </a:solidFill>
                <a:ea typeface="Geneva" charset="0"/>
                <a:cs typeface="Geneva" charset="0"/>
              </a:rPr>
              <a:t>Romania</a:t>
            </a:r>
            <a:r>
              <a:rPr lang="hu-HU" sz="1700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 (shift of </a:t>
            </a:r>
            <a:r>
              <a:rPr lang="hu-HU" sz="1700" dirty="0" err="1" smtClean="0">
                <a:solidFill>
                  <a:srgbClr val="FF0000"/>
                </a:solidFill>
                <a:ea typeface="Geneva" charset="0"/>
                <a:cs typeface="Geneva" charset="0"/>
              </a:rPr>
              <a:t>train</a:t>
            </a:r>
            <a:r>
              <a:rPr lang="hu-HU" sz="1700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sz="1700" dirty="0" err="1" smtClean="0">
                <a:solidFill>
                  <a:srgbClr val="FF0000"/>
                </a:solidFill>
                <a:ea typeface="Geneva" charset="0"/>
                <a:cs typeface="Geneva" charset="0"/>
              </a:rPr>
              <a:t>run</a:t>
            </a:r>
            <a:r>
              <a:rPr lang="hu-HU" sz="1700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 has </a:t>
            </a:r>
            <a:r>
              <a:rPr lang="hu-HU" sz="1700" dirty="0" err="1" smtClean="0">
                <a:solidFill>
                  <a:srgbClr val="FF0000"/>
                </a:solidFill>
                <a:ea typeface="Geneva" charset="0"/>
                <a:cs typeface="Geneva" charset="0"/>
              </a:rPr>
              <a:t>began</a:t>
            </a:r>
            <a:r>
              <a:rPr lang="hu-HU" sz="1700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)</a:t>
            </a:r>
            <a:endParaRPr lang="hu-HU" sz="1700" dirty="0">
              <a:solidFill>
                <a:srgbClr val="FF0000"/>
              </a:solidFill>
              <a:ea typeface="Geneva" charset="0"/>
              <a:cs typeface="Geneva" charset="0"/>
            </a:endParaRPr>
          </a:p>
          <a:p>
            <a:pPr marL="0" lvl="1" indent="0">
              <a:lnSpc>
                <a:spcPct val="150000"/>
              </a:lnSpc>
              <a:spcBef>
                <a:spcPts val="925"/>
              </a:spcBef>
              <a:buNone/>
            </a:pPr>
            <a:endParaRPr lang="hu-HU" dirty="0">
              <a:ea typeface="Geneva" charset="0"/>
              <a:cs typeface="Geneva" charset="0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Expectations</a:t>
            </a:r>
            <a:r>
              <a:rPr lang="hu-HU" dirty="0"/>
              <a:t> - </a:t>
            </a:r>
            <a:r>
              <a:rPr lang="hu-HU" dirty="0" err="1"/>
              <a:t>conclusions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655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560551" y="1321794"/>
            <a:ext cx="9071964" cy="4656174"/>
          </a:xfrm>
        </p:spPr>
        <p:txBody>
          <a:bodyPr/>
          <a:lstStyle/>
          <a:p>
            <a:r>
              <a:rPr lang="hu-HU" dirty="0" err="1"/>
              <a:t>Expected</a:t>
            </a:r>
            <a:r>
              <a:rPr lang="hu-HU" dirty="0"/>
              <a:t> benefit</a:t>
            </a:r>
          </a:p>
          <a:p>
            <a:pPr marL="285750" lvl="1" indent="-285750">
              <a:spcBef>
                <a:spcPts val="925"/>
              </a:spcBef>
            </a:pPr>
            <a:r>
              <a:rPr lang="hu-HU" dirty="0" err="1">
                <a:solidFill>
                  <a:srgbClr val="FF0000"/>
                </a:solidFill>
                <a:ea typeface="Geneva" charset="0"/>
                <a:cs typeface="Geneva" charset="0"/>
              </a:rPr>
              <a:t>to</a:t>
            </a:r>
            <a:r>
              <a:rPr lang="hu-HU" dirty="0">
                <a:solidFill>
                  <a:srgbClr val="FF0000"/>
                </a:solidFill>
                <a:ea typeface="Geneva" charset="0"/>
                <a:cs typeface="Geneva" charset="0"/>
              </a:rPr>
              <a:t> monitor and </a:t>
            </a:r>
            <a:r>
              <a:rPr lang="hu-HU" dirty="0" err="1">
                <a:solidFill>
                  <a:srgbClr val="FF0000"/>
                </a:solidFill>
                <a:ea typeface="Geneva" charset="0"/>
                <a:cs typeface="Geneva" charset="0"/>
              </a:rPr>
              <a:t>evaluate</a:t>
            </a:r>
            <a:r>
              <a:rPr lang="hu-HU" dirty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ea typeface="Geneva" charset="0"/>
                <a:cs typeface="Geneva" charset="0"/>
              </a:rPr>
              <a:t>tendencies</a:t>
            </a:r>
            <a:r>
              <a:rPr lang="hu-HU" dirty="0">
                <a:solidFill>
                  <a:srgbClr val="FF0000"/>
                </a:solidFill>
                <a:ea typeface="Geneva" charset="0"/>
                <a:cs typeface="Geneva" charset="0"/>
              </a:rPr>
              <a:t> (</a:t>
            </a:r>
            <a:r>
              <a:rPr lang="hu-HU" dirty="0" err="1">
                <a:solidFill>
                  <a:srgbClr val="FF0000"/>
                </a:solidFill>
                <a:ea typeface="Geneva" charset="0"/>
                <a:cs typeface="Geneva" charset="0"/>
              </a:rPr>
              <a:t>ExBo</a:t>
            </a:r>
            <a:r>
              <a:rPr lang="hu-HU" dirty="0">
                <a:solidFill>
                  <a:srgbClr val="FF0000"/>
                </a:solidFill>
                <a:ea typeface="Geneva" charset="0"/>
                <a:cs typeface="Geneva" charset="0"/>
              </a:rPr>
              <a:t>/</a:t>
            </a:r>
            <a:r>
              <a:rPr lang="hu-HU" dirty="0" err="1">
                <a:solidFill>
                  <a:srgbClr val="FF0000"/>
                </a:solidFill>
                <a:ea typeface="Geneva" charset="0"/>
                <a:cs typeface="Geneva" charset="0"/>
              </a:rPr>
              <a:t>MBo</a:t>
            </a:r>
            <a:r>
              <a:rPr lang="hu-HU" dirty="0">
                <a:solidFill>
                  <a:srgbClr val="FF0000"/>
                </a:solidFill>
                <a:ea typeface="Geneva" charset="0"/>
                <a:cs typeface="Geneva" charset="0"/>
              </a:rPr>
              <a:t>), </a:t>
            </a:r>
            <a:r>
              <a:rPr lang="hu-HU" dirty="0" err="1">
                <a:solidFill>
                  <a:srgbClr val="FF0000"/>
                </a:solidFill>
                <a:ea typeface="Geneva" charset="0"/>
                <a:cs typeface="Geneva" charset="0"/>
              </a:rPr>
              <a:t>monthly</a:t>
            </a:r>
            <a:r>
              <a:rPr lang="hu-HU" dirty="0">
                <a:solidFill>
                  <a:srgbClr val="FF0000"/>
                </a:solidFill>
                <a:ea typeface="Geneva" charset="0"/>
                <a:cs typeface="Geneva" charset="0"/>
              </a:rPr>
              <a:t>, </a:t>
            </a:r>
            <a:r>
              <a:rPr lang="hu-HU" dirty="0" err="1">
                <a:solidFill>
                  <a:srgbClr val="FF0000"/>
                </a:solidFill>
                <a:ea typeface="Geneva" charset="0"/>
                <a:cs typeface="Geneva" charset="0"/>
              </a:rPr>
              <a:t>inform</a:t>
            </a:r>
            <a:r>
              <a:rPr lang="hu-HU" dirty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ea typeface="Geneva" charset="0"/>
                <a:cs typeface="Geneva" charset="0"/>
              </a:rPr>
              <a:t>concerned</a:t>
            </a:r>
            <a:r>
              <a:rPr lang="hu-HU" dirty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ea typeface="Geneva" charset="0"/>
                <a:cs typeface="Geneva" charset="0"/>
              </a:rPr>
              <a:t>RUs</a:t>
            </a:r>
            <a:endParaRPr lang="hu-HU" dirty="0">
              <a:solidFill>
                <a:srgbClr val="FF0000"/>
              </a:solidFill>
              <a:ea typeface="Geneva" charset="0"/>
              <a:cs typeface="Geneva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out and </a:t>
            </a:r>
            <a:r>
              <a:rPr lang="hu-HU" dirty="0" err="1"/>
              <a:t>force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>
                <a:solidFill>
                  <a:schemeClr val="accent1"/>
                </a:solidFill>
              </a:rPr>
              <a:t>language</a:t>
            </a:r>
            <a:r>
              <a:rPr lang="hu-HU" dirty="0"/>
              <a:t> </a:t>
            </a:r>
            <a:r>
              <a:rPr lang="ro-RO" dirty="0">
                <a:solidFill>
                  <a:schemeClr val="accent1"/>
                </a:solidFill>
              </a:rPr>
              <a:t>for loco drivers</a:t>
            </a:r>
            <a:r>
              <a:rPr lang="hu-HU" dirty="0"/>
              <a:t> (MÁV, CFR), </a:t>
            </a:r>
            <a:r>
              <a:rPr lang="hu-HU" dirty="0" err="1"/>
              <a:t>therefore</a:t>
            </a:r>
            <a:r>
              <a:rPr lang="hu-HU" dirty="0"/>
              <a:t> Lőkösháza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be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handover</a:t>
            </a:r>
            <a:r>
              <a:rPr lang="hu-HU" dirty="0"/>
              <a:t> </a:t>
            </a:r>
            <a:r>
              <a:rPr lang="hu-HU" dirty="0" err="1"/>
              <a:t>station</a:t>
            </a:r>
            <a:r>
              <a:rPr lang="hu-HU" dirty="0"/>
              <a:t> (</a:t>
            </a:r>
            <a:r>
              <a:rPr lang="hu-HU" dirty="0" err="1"/>
              <a:t>scare</a:t>
            </a:r>
            <a:r>
              <a:rPr lang="hu-HU" dirty="0"/>
              <a:t> </a:t>
            </a:r>
            <a:r>
              <a:rPr lang="hu-HU" dirty="0" err="1"/>
              <a:t>capacity</a:t>
            </a:r>
            <a:r>
              <a:rPr lang="hu-HU" dirty="0"/>
              <a:t> of </a:t>
            </a:r>
            <a:r>
              <a:rPr lang="hu-HU" dirty="0" err="1"/>
              <a:t>Curtici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decreased</a:t>
            </a:r>
            <a:r>
              <a:rPr lang="hu-HU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rgbClr val="FF0000"/>
                </a:solidFill>
              </a:rPr>
              <a:t>to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harmonise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the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different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traffic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regulations</a:t>
            </a:r>
            <a:r>
              <a:rPr lang="hu-HU" dirty="0">
                <a:solidFill>
                  <a:srgbClr val="FF0000"/>
                </a:solidFill>
              </a:rPr>
              <a:t> and </a:t>
            </a:r>
            <a:r>
              <a:rPr lang="hu-HU" dirty="0" err="1">
                <a:solidFill>
                  <a:srgbClr val="FF0000"/>
                </a:solidFill>
              </a:rPr>
              <a:t>rules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Issues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Logbook</a:t>
            </a:r>
            <a:r>
              <a:rPr lang="hu-HU" dirty="0" smtClean="0">
                <a:solidFill>
                  <a:srgbClr val="FF0000"/>
                </a:solidFill>
              </a:rPr>
              <a:t>), </a:t>
            </a:r>
            <a:r>
              <a:rPr lang="hu-HU" dirty="0" err="1" smtClean="0">
                <a:solidFill>
                  <a:srgbClr val="FF0000"/>
                </a:solidFill>
              </a:rPr>
              <a:t>to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validate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additional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costs</a:t>
            </a:r>
            <a:r>
              <a:rPr lang="hu-HU" dirty="0" smtClean="0">
                <a:solidFill>
                  <a:srgbClr val="FF0000"/>
                </a:solidFill>
              </a:rPr>
              <a:t> of </a:t>
            </a:r>
            <a:r>
              <a:rPr lang="hu-HU" dirty="0" err="1" smtClean="0">
                <a:solidFill>
                  <a:srgbClr val="FF0000"/>
                </a:solidFill>
              </a:rPr>
              <a:t>different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traffic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rules</a:t>
            </a:r>
            <a:r>
              <a:rPr lang="hu-HU" dirty="0" smtClean="0">
                <a:solidFill>
                  <a:srgbClr val="FF0000"/>
                </a:solidFill>
              </a:rPr>
              <a:t> and </a:t>
            </a:r>
            <a:r>
              <a:rPr lang="hu-HU" dirty="0" err="1" smtClean="0">
                <a:solidFill>
                  <a:srgbClr val="FF0000"/>
                </a:solidFill>
              </a:rPr>
              <a:t>regulations</a:t>
            </a:r>
            <a:r>
              <a:rPr lang="hu-HU" dirty="0" smtClean="0">
                <a:solidFill>
                  <a:srgbClr val="FF0000"/>
                </a:solidFill>
              </a:rPr>
              <a:t>, </a:t>
            </a:r>
            <a:r>
              <a:rPr lang="hu-HU" dirty="0" err="1" smtClean="0">
                <a:solidFill>
                  <a:srgbClr val="FF0000"/>
                </a:solidFill>
              </a:rPr>
              <a:t>to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speed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up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harmonisation</a:t>
            </a:r>
            <a:r>
              <a:rPr lang="hu-HU" dirty="0" smtClean="0">
                <a:solidFill>
                  <a:srgbClr val="FF0000"/>
                </a:solidFill>
              </a:rPr>
              <a:t>, </a:t>
            </a:r>
            <a:r>
              <a:rPr lang="hu-HU" dirty="0" err="1" smtClean="0"/>
              <a:t>cancellation</a:t>
            </a:r>
            <a:r>
              <a:rPr lang="hu-HU" dirty="0" smtClean="0"/>
              <a:t> </a:t>
            </a:r>
            <a:r>
              <a:rPr lang="hu-HU" dirty="0" err="1"/>
              <a:t>policies</a:t>
            </a:r>
            <a:r>
              <a:rPr lang="hu-H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b</a:t>
            </a:r>
            <a:r>
              <a:rPr lang="en-US" dirty="0" err="1"/>
              <a:t>etter</a:t>
            </a:r>
            <a:r>
              <a:rPr lang="en-US" dirty="0"/>
              <a:t> information flow and monitoring </a:t>
            </a:r>
            <a:r>
              <a:rPr lang="ro-RO" dirty="0"/>
              <a:t>- </a:t>
            </a:r>
            <a:r>
              <a:rPr lang="en-US" dirty="0"/>
              <a:t>info on operational KPIs</a:t>
            </a:r>
            <a:r>
              <a:rPr lang="hu-HU" dirty="0"/>
              <a:t> </a:t>
            </a:r>
            <a:r>
              <a:rPr lang="ro-RO" dirty="0"/>
              <a:t>- regarding circulation of corridor trains</a:t>
            </a: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rgbClr val="FF0000"/>
                </a:solidFill>
              </a:rPr>
              <a:t>to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strengthen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electricity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energy</a:t>
            </a:r>
            <a:r>
              <a:rPr lang="hu-HU" dirty="0">
                <a:solidFill>
                  <a:srgbClr val="FF0000"/>
                </a:solidFill>
              </a:rPr>
              <a:t>) </a:t>
            </a:r>
            <a:r>
              <a:rPr lang="hu-HU" dirty="0" err="1">
                <a:solidFill>
                  <a:srgbClr val="FF0000"/>
                </a:solidFill>
              </a:rPr>
              <a:t>system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using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efficient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electric-dynamic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brake</a:t>
            </a:r>
            <a:r>
              <a:rPr lang="hu-HU" dirty="0">
                <a:solidFill>
                  <a:srgbClr val="FF0000"/>
                </a:solidFill>
              </a:rPr>
              <a:t> of </a:t>
            </a:r>
            <a:r>
              <a:rPr lang="hu-HU" dirty="0" err="1">
                <a:solidFill>
                  <a:srgbClr val="FF0000"/>
                </a:solidFill>
              </a:rPr>
              <a:t>loco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rgbClr val="FF0000"/>
                </a:solidFill>
              </a:rPr>
              <a:t>to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deal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with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opportunities</a:t>
            </a:r>
            <a:r>
              <a:rPr lang="hu-HU" dirty="0">
                <a:solidFill>
                  <a:srgbClr val="FF0000"/>
                </a:solidFill>
              </a:rPr>
              <a:t> and </a:t>
            </a:r>
            <a:r>
              <a:rPr lang="hu-HU" dirty="0" err="1">
                <a:solidFill>
                  <a:srgbClr val="FF0000"/>
                </a:solidFill>
              </a:rPr>
              <a:t>threats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fr</a:t>
            </a:r>
            <a:r>
              <a:rPr lang="en-US" dirty="0">
                <a:solidFill>
                  <a:srgbClr val="FF0000"/>
                </a:solidFill>
              </a:rPr>
              <a:t>om competition perspective</a:t>
            </a:r>
            <a:r>
              <a:rPr lang="hu-HU" dirty="0">
                <a:solidFill>
                  <a:srgbClr val="FF0000"/>
                </a:solidFill>
              </a:rPr>
              <a:t> (a</a:t>
            </a:r>
            <a:r>
              <a:rPr lang="en-US" dirty="0" err="1">
                <a:solidFill>
                  <a:srgbClr val="FF0000"/>
                </a:solidFill>
              </a:rPr>
              <a:t>dvantages</a:t>
            </a:r>
            <a:r>
              <a:rPr lang="en-US" dirty="0">
                <a:solidFill>
                  <a:srgbClr val="FF0000"/>
                </a:solidFill>
              </a:rPr>
              <a:t> of other </a:t>
            </a:r>
            <a:r>
              <a:rPr lang="hu-HU" dirty="0" err="1">
                <a:solidFill>
                  <a:srgbClr val="FF0000"/>
                </a:solidFill>
              </a:rPr>
              <a:t>modes</a:t>
            </a:r>
            <a:r>
              <a:rPr lang="en-US" dirty="0">
                <a:solidFill>
                  <a:srgbClr val="FF0000"/>
                </a:solidFill>
              </a:rPr>
              <a:t> (rail, road, </a:t>
            </a:r>
            <a:r>
              <a:rPr lang="en-US" dirty="0" err="1">
                <a:solidFill>
                  <a:srgbClr val="FF0000"/>
                </a:solidFill>
              </a:rPr>
              <a:t>iww</a:t>
            </a:r>
            <a:r>
              <a:rPr lang="en-US" dirty="0">
                <a:solidFill>
                  <a:srgbClr val="FF0000"/>
                </a:solidFill>
              </a:rPr>
              <a:t>) in </a:t>
            </a:r>
            <a:r>
              <a:rPr lang="hu-HU" dirty="0" err="1">
                <a:solidFill>
                  <a:srgbClr val="FF0000"/>
                </a:solidFill>
              </a:rPr>
              <a:t>terms</a:t>
            </a:r>
            <a:r>
              <a:rPr lang="hu-HU" dirty="0">
                <a:solidFill>
                  <a:srgbClr val="FF0000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</a:rPr>
              <a:t>conditions </a:t>
            </a:r>
            <a:r>
              <a:rPr lang="hu-HU" dirty="0">
                <a:solidFill>
                  <a:srgbClr val="FF0000"/>
                </a:solidFill>
              </a:rPr>
              <a:t>&amp;</a:t>
            </a:r>
            <a:r>
              <a:rPr lang="en-US" dirty="0">
                <a:solidFill>
                  <a:srgbClr val="FF0000"/>
                </a:solidFill>
              </a:rPr>
              <a:t> prices </a:t>
            </a:r>
            <a:r>
              <a:rPr lang="hu-HU" dirty="0">
                <a:solidFill>
                  <a:srgbClr val="FF0000"/>
                </a:solidFill>
              </a:rPr>
              <a:t>/</a:t>
            </a:r>
            <a:r>
              <a:rPr lang="hu-HU" dirty="0" err="1" smtClean="0">
                <a:solidFill>
                  <a:srgbClr val="FF0000"/>
                </a:solidFill>
              </a:rPr>
              <a:t>charges</a:t>
            </a:r>
            <a:endParaRPr lang="hu-HU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>
                <a:solidFill>
                  <a:srgbClr val="FF0000"/>
                </a:solidFill>
              </a:rPr>
              <a:t>to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cooperate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with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RhD</a:t>
            </a:r>
            <a:r>
              <a:rPr lang="hu-HU" dirty="0" smtClean="0">
                <a:solidFill>
                  <a:srgbClr val="FF0000"/>
                </a:solidFill>
              </a:rPr>
              <a:t> RFC </a:t>
            </a:r>
            <a:r>
              <a:rPr lang="hu-HU" dirty="0" err="1" smtClean="0">
                <a:solidFill>
                  <a:srgbClr val="FF0000"/>
                </a:solidFill>
              </a:rPr>
              <a:t>on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key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issues</a:t>
            </a:r>
            <a:r>
              <a:rPr lang="hu-HU" dirty="0" smtClean="0">
                <a:solidFill>
                  <a:srgbClr val="FF0000"/>
                </a:solidFill>
              </a:rPr>
              <a:t> of </a:t>
            </a:r>
            <a:r>
              <a:rPr lang="hu-HU" dirty="0" err="1" smtClean="0">
                <a:solidFill>
                  <a:srgbClr val="FF0000"/>
                </a:solidFill>
              </a:rPr>
              <a:t>RUs</a:t>
            </a:r>
            <a:r>
              <a:rPr lang="hu-HU" dirty="0" smtClean="0">
                <a:solidFill>
                  <a:srgbClr val="FF0000"/>
                </a:solidFill>
              </a:rPr>
              <a:t> (</a:t>
            </a:r>
            <a:r>
              <a:rPr lang="hu-HU" dirty="0" err="1" smtClean="0">
                <a:solidFill>
                  <a:srgbClr val="FF0000"/>
                </a:solidFill>
              </a:rPr>
              <a:t>dwelling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time</a:t>
            </a:r>
            <a:r>
              <a:rPr lang="hu-HU" dirty="0" smtClean="0">
                <a:solidFill>
                  <a:srgbClr val="FF0000"/>
                </a:solidFill>
              </a:rPr>
              <a:t>, TCR, </a:t>
            </a:r>
            <a:r>
              <a:rPr lang="hu-HU" dirty="0" err="1" smtClean="0">
                <a:solidFill>
                  <a:srgbClr val="FF0000"/>
                </a:solidFill>
              </a:rPr>
              <a:t>harmonisation</a:t>
            </a:r>
            <a:r>
              <a:rPr lang="hu-HU" dirty="0" smtClean="0">
                <a:solidFill>
                  <a:srgbClr val="FF0000"/>
                </a:solidFill>
              </a:rPr>
              <a:t>)</a:t>
            </a:r>
            <a:endParaRPr lang="hu-HU" dirty="0">
              <a:solidFill>
                <a:srgbClr val="FF0000"/>
              </a:solidFill>
            </a:endParaRPr>
          </a:p>
          <a:p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Expectations</a:t>
            </a:r>
            <a:r>
              <a:rPr lang="hu-HU" dirty="0"/>
              <a:t> - </a:t>
            </a:r>
            <a:r>
              <a:rPr lang="hu-HU" dirty="0" err="1"/>
              <a:t>conclusions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828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89200"/>
            <a:ext cx="9907200" cy="5526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33602" y="2496445"/>
            <a:ext cx="560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7600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5841563"/>
              </p:ext>
            </p:extLst>
          </p:nvPr>
        </p:nvGraphicFramePr>
        <p:xfrm>
          <a:off x="1060174" y="1148551"/>
          <a:ext cx="7366072" cy="332979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07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7">
                  <a:extLst>
                    <a:ext uri="{9D8B030D-6E8A-4147-A177-3AD203B41FA5}">
                      <a16:colId xmlns:a16="http://schemas.microsoft.com/office/drawing/2014/main" val="389015106"/>
                    </a:ext>
                  </a:extLst>
                </a:gridCol>
                <a:gridCol w="1700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184">
                  <a:extLst>
                    <a:ext uri="{9D8B030D-6E8A-4147-A177-3AD203B41FA5}">
                      <a16:colId xmlns:a16="http://schemas.microsoft.com/office/drawing/2014/main" val="1193876488"/>
                    </a:ext>
                  </a:extLst>
                </a:gridCol>
              </a:tblGrid>
              <a:tr h="5125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</a:rPr>
                        <a:t>Train</a:t>
                      </a:r>
                      <a:r>
                        <a:rPr lang="en-US" sz="1600" u="none" strike="noStrike" baseline="0" noProof="0" dirty="0">
                          <a:effectLst/>
                        </a:rPr>
                        <a:t> number</a:t>
                      </a:r>
                      <a:r>
                        <a:rPr lang="en-US" sz="1600" u="none" strike="noStrike" noProof="0" dirty="0">
                          <a:effectLst/>
                        </a:rPr>
                        <a:t> 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</a:rPr>
                        <a:t>Origin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</a:rPr>
                        <a:t>Destination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</a:rPr>
                        <a:t>Interval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</a:rPr>
                        <a:t>Order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</a:rPr>
                        <a:t>Run 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07">
                <a:tc vMerge="1">
                  <a:txBody>
                    <a:bodyPr/>
                    <a:lstStyle/>
                    <a:p>
                      <a:pPr algn="ctr" fontAlgn="ctr"/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9" marR="9109" marT="9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</a:rPr>
                        <a:t> station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9" marR="9109" marT="9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</a:rPr>
                        <a:t>Number of corridor train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40704</a:t>
                      </a:r>
                      <a:endParaRPr lang="en-US" sz="1600" b="0" i="0" u="none" strike="noStrike" noProof="0" dirty="0">
                        <a:solidFill>
                          <a:srgbClr val="0061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err="1">
                          <a:effectLst/>
                        </a:rPr>
                        <a:t>Kapikule</a:t>
                      </a:r>
                      <a:r>
                        <a:rPr lang="en-US" sz="1600" u="none" strike="noStrike" noProof="0" dirty="0">
                          <a:effectLst/>
                        </a:rPr>
                        <a:t> </a:t>
                      </a:r>
                      <a:endParaRPr lang="en-US" sz="1600" b="0" i="0" u="none" strike="noStrike" noProof="0" dirty="0">
                        <a:solidFill>
                          <a:srgbClr val="0061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Sopron        </a:t>
                      </a:r>
                      <a:endParaRPr lang="en-US" sz="1600" b="0" i="0" u="none" strike="noStrike" noProof="0" dirty="0">
                        <a:solidFill>
                          <a:srgbClr val="0061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.01.01-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03.31.</a:t>
                      </a:r>
                      <a:endParaRPr lang="en-US" sz="1600" b="0" i="0" u="none" strike="noStrike" noProof="0" dirty="0">
                        <a:solidFill>
                          <a:srgbClr val="0061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80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40705</a:t>
                      </a:r>
                      <a:endParaRPr lang="en-US" sz="1600" b="0" i="0" u="none" strike="noStrike" noProof="0" dirty="0">
                        <a:solidFill>
                          <a:srgbClr val="0061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Sopron        </a:t>
                      </a:r>
                      <a:endParaRPr lang="en-US" sz="1600" b="0" i="0" u="none" strike="noStrike" noProof="0" dirty="0">
                        <a:solidFill>
                          <a:srgbClr val="0061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err="1">
                          <a:effectLst/>
                        </a:rPr>
                        <a:t>Kapikule</a:t>
                      </a:r>
                      <a:r>
                        <a:rPr lang="en-US" sz="1600" u="none" strike="noStrike" noProof="0" dirty="0">
                          <a:effectLst/>
                        </a:rPr>
                        <a:t>     </a:t>
                      </a:r>
                      <a:endParaRPr lang="en-US" sz="1600" b="0" i="0" u="none" strike="noStrike" noProof="0" dirty="0">
                        <a:solidFill>
                          <a:srgbClr val="0061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.01.01-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03.31.</a:t>
                      </a:r>
                      <a:endParaRPr lang="en-US" sz="1600" b="0" i="0" u="none" strike="noStrike" noProof="0" dirty="0">
                        <a:solidFill>
                          <a:srgbClr val="0061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marL="0" algn="ctr" defTabSz="419938" rtl="0" eaLnBrk="1" fontAlgn="b" latinLnBrk="0" hangingPunct="1"/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79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049">
                <a:tc>
                  <a:txBody>
                    <a:bodyPr/>
                    <a:lstStyle/>
                    <a:p>
                      <a:pPr marL="0" algn="ctr" defTabSz="419938" rtl="0" eaLnBrk="1" fontAlgn="b" latinLnBrk="0" hangingPunct="1"/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40620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marL="0" algn="ctr" defTabSz="419938" rtl="0" eaLnBrk="1" fontAlgn="b" latinLnBrk="0" hangingPunct="1"/>
                      <a:r>
                        <a:rPr lang="hu-HU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Kapikule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marL="0" algn="ctr" defTabSz="419938" rtl="0" eaLnBrk="1" fontAlgn="b" latinLnBrk="0" hangingPunct="1"/>
                      <a:r>
                        <a:rPr lang="hu-HU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Vienna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hu-HU" sz="160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60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.01.01-</a:t>
                      </a:r>
                      <a:r>
                        <a:rPr lang="hu-HU" sz="160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03.31.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marL="0" algn="ctr" defTabSz="419938" rtl="0" eaLnBrk="1" fontAlgn="b" latinLnBrk="0" hangingPunct="1"/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marL="0" algn="ctr" defTabSz="419938" rtl="0" eaLnBrk="1" fontAlgn="b" latinLnBrk="0" hangingPunct="1"/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extLst>
                  <a:ext uri="{0D108BD9-81ED-4DB2-BD59-A6C34878D82A}">
                    <a16:rowId xmlns:a16="http://schemas.microsoft.com/office/drawing/2014/main" val="3723654712"/>
                  </a:ext>
                </a:extLst>
              </a:tr>
              <a:tr h="435049">
                <a:tc>
                  <a:txBody>
                    <a:bodyPr/>
                    <a:lstStyle/>
                    <a:p>
                      <a:pPr marL="0" algn="ctr" defTabSz="419938" rtl="0" eaLnBrk="1" fontAlgn="b" latinLnBrk="0" hangingPunct="1"/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40621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marL="0" algn="ctr" defTabSz="419938" rtl="0" eaLnBrk="1" fontAlgn="b" latinLnBrk="0" hangingPunct="1"/>
                      <a:r>
                        <a:rPr lang="hu-HU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Vienna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marL="0" algn="ctr" defTabSz="419938" rtl="0" eaLnBrk="1" fontAlgn="b" latinLnBrk="0" hangingPunct="1"/>
                      <a:r>
                        <a:rPr lang="hu-HU" sz="160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Kapikule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99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.01.01-</a:t>
                      </a:r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03.31.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marL="0" algn="ctr" defTabSz="419938" rtl="0" eaLnBrk="1" fontAlgn="b" latinLnBrk="0" hangingPunct="1"/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marL="0" algn="ctr" defTabSz="419938" rtl="0" eaLnBrk="1" fontAlgn="b" latinLnBrk="0" hangingPunct="1"/>
                      <a:r>
                        <a:rPr lang="hu-HU" sz="16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6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2" marR="10052" marT="9109" marB="0" anchor="ctr"/>
                </a:tc>
                <a:extLst>
                  <a:ext uri="{0D108BD9-81ED-4DB2-BD59-A6C34878D82A}">
                    <a16:rowId xmlns:a16="http://schemas.microsoft.com/office/drawing/2014/main" val="2811872254"/>
                  </a:ext>
                </a:extLst>
              </a:tr>
              <a:tr h="564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effectLst/>
                        </a:rPr>
                        <a:t>Total</a:t>
                      </a:r>
                      <a:endParaRPr lang="en-US" sz="1600" b="1" i="0" u="none" strike="noStrike" noProof="0" dirty="0">
                        <a:solidFill>
                          <a:srgbClr val="0061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1" i="0" u="none" strike="noStrike" noProof="0" dirty="0">
                        <a:solidFill>
                          <a:srgbClr val="0061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600" b="1" i="0" u="none" strike="noStrike" dirty="0">
                        <a:solidFill>
                          <a:srgbClr val="0061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9" marR="9109" marT="9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230</a:t>
                      </a:r>
                      <a:endParaRPr lang="en-U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208</a:t>
                      </a:r>
                      <a:endParaRPr lang="en-U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2" marR="10052" marT="910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RCG corridor train performance along RFC7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(20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.01.01-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03.31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12035" y="4478343"/>
            <a:ext cx="9581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/>
            </a:r>
            <a:br>
              <a:rPr lang="en-US" sz="2000" b="1" dirty="0"/>
            </a:br>
            <a:r>
              <a:rPr lang="hu-HU" sz="1600" b="1" dirty="0">
                <a:solidFill>
                  <a:srgbClr val="00B050"/>
                </a:solidFill>
              </a:rPr>
              <a:t>159 </a:t>
            </a:r>
            <a:r>
              <a:rPr lang="hu-HU" sz="1600" b="1" dirty="0" err="1">
                <a:solidFill>
                  <a:srgbClr val="00B050"/>
                </a:solidFill>
              </a:rPr>
              <a:t>train</a:t>
            </a:r>
            <a:r>
              <a:rPr lang="hu-HU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*1617 km</a:t>
            </a:r>
            <a:r>
              <a:rPr lang="hu-HU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>
                <a:solidFill>
                  <a:srgbClr val="00B050"/>
                </a:solidFill>
              </a:rPr>
              <a:t>~ </a:t>
            </a:r>
            <a:r>
              <a:rPr lang="hu-HU" sz="1600" b="1" dirty="0">
                <a:solidFill>
                  <a:srgbClr val="00B050"/>
                </a:solidFill>
              </a:rPr>
              <a:t>257 103 </a:t>
            </a:r>
            <a:r>
              <a:rPr lang="en-US" sz="1600" b="1" dirty="0" err="1">
                <a:solidFill>
                  <a:srgbClr val="00B050"/>
                </a:solidFill>
              </a:rPr>
              <a:t>trainkm</a:t>
            </a:r>
            <a:r>
              <a:rPr lang="en-US" sz="1600" b="1" dirty="0">
                <a:solidFill>
                  <a:srgbClr val="00B050"/>
                </a:solidFill>
              </a:rPr>
              <a:t>,</a:t>
            </a:r>
            <a:r>
              <a:rPr lang="hu-HU" sz="1600" b="1" dirty="0">
                <a:solidFill>
                  <a:srgbClr val="00B050"/>
                </a:solidFill>
              </a:rPr>
              <a:t> 6.15 </a:t>
            </a:r>
            <a:r>
              <a:rPr lang="hu-HU" sz="1600" b="1" dirty="0" err="1">
                <a:solidFill>
                  <a:srgbClr val="00B050"/>
                </a:solidFill>
              </a:rPr>
              <a:t>trainpairs</a:t>
            </a:r>
            <a:r>
              <a:rPr lang="hu-HU" sz="1600" b="1" dirty="0">
                <a:solidFill>
                  <a:srgbClr val="00B050"/>
                </a:solidFill>
              </a:rPr>
              <a:t> / </a:t>
            </a:r>
            <a:r>
              <a:rPr lang="hu-HU" sz="1600" b="1" dirty="0" err="1">
                <a:solidFill>
                  <a:srgbClr val="00B050"/>
                </a:solidFill>
              </a:rPr>
              <a:t>week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hu-HU" sz="1600" b="1" dirty="0"/>
              <a:t>	</a:t>
            </a:r>
            <a:r>
              <a:rPr lang="en-US" sz="1600" b="1" dirty="0"/>
              <a:t>Sopron</a:t>
            </a:r>
            <a:r>
              <a:rPr lang="hu-HU" sz="1600" b="1" dirty="0"/>
              <a:t> </a:t>
            </a:r>
            <a:r>
              <a:rPr lang="en-US" sz="1600" b="1" dirty="0"/>
              <a:t>–</a:t>
            </a:r>
            <a:r>
              <a:rPr lang="hu-HU" sz="1600" b="1" dirty="0"/>
              <a:t> </a:t>
            </a:r>
            <a:r>
              <a:rPr lang="en-US" sz="1600" b="1" dirty="0" err="1"/>
              <a:t>Kapikule</a:t>
            </a:r>
            <a:r>
              <a:rPr lang="en-US" sz="1600" b="1" dirty="0"/>
              <a:t> and return</a:t>
            </a:r>
            <a:endParaRPr lang="hu-HU" sz="1600" b="1" dirty="0"/>
          </a:p>
          <a:p>
            <a:r>
              <a:rPr lang="hu-HU" sz="1600" b="1" dirty="0">
                <a:solidFill>
                  <a:srgbClr val="00B050"/>
                </a:solidFill>
              </a:rPr>
              <a:t>49 </a:t>
            </a:r>
            <a:r>
              <a:rPr lang="hu-HU" sz="1600" b="1" dirty="0" err="1">
                <a:solidFill>
                  <a:srgbClr val="00B050"/>
                </a:solidFill>
              </a:rPr>
              <a:t>train</a:t>
            </a:r>
            <a:r>
              <a:rPr lang="hu-HU" sz="1600" b="1" dirty="0">
                <a:solidFill>
                  <a:srgbClr val="00B050"/>
                </a:solidFill>
              </a:rPr>
              <a:t> *1672 km 	~ 81 928 </a:t>
            </a:r>
            <a:r>
              <a:rPr lang="hu-HU" sz="1600" b="1" dirty="0" err="1">
                <a:solidFill>
                  <a:srgbClr val="00B050"/>
                </a:solidFill>
              </a:rPr>
              <a:t>trainkm</a:t>
            </a:r>
            <a:r>
              <a:rPr lang="hu-HU" sz="1600" b="1" dirty="0">
                <a:solidFill>
                  <a:srgbClr val="00B050"/>
                </a:solidFill>
              </a:rPr>
              <a:t>, 2 </a:t>
            </a:r>
            <a:r>
              <a:rPr lang="hu-HU" sz="1600" b="1" dirty="0" err="1">
                <a:solidFill>
                  <a:srgbClr val="00B050"/>
                </a:solidFill>
              </a:rPr>
              <a:t>trainpairs</a:t>
            </a:r>
            <a:r>
              <a:rPr lang="hu-HU" sz="1600" b="1" dirty="0">
                <a:solidFill>
                  <a:srgbClr val="00B050"/>
                </a:solidFill>
              </a:rPr>
              <a:t> / </a:t>
            </a:r>
            <a:r>
              <a:rPr lang="hu-HU" sz="1600" b="1" dirty="0" err="1">
                <a:solidFill>
                  <a:srgbClr val="00B050"/>
                </a:solidFill>
              </a:rPr>
              <a:t>week</a:t>
            </a:r>
            <a:r>
              <a:rPr lang="hu-HU" sz="1600" b="1" dirty="0"/>
              <a:t>		</a:t>
            </a:r>
            <a:r>
              <a:rPr lang="hu-HU" sz="1600" b="1" dirty="0" err="1"/>
              <a:t>Vienna</a:t>
            </a:r>
            <a:r>
              <a:rPr lang="hu-HU" sz="1600" b="1" dirty="0"/>
              <a:t> – </a:t>
            </a:r>
            <a:r>
              <a:rPr lang="hu-HU" sz="1600" b="1" dirty="0" err="1"/>
              <a:t>Kapikule</a:t>
            </a:r>
            <a:r>
              <a:rPr lang="hu-HU" sz="1600" b="1" dirty="0"/>
              <a:t> and </a:t>
            </a:r>
            <a:r>
              <a:rPr lang="hu-HU" sz="1600" b="1" dirty="0" err="1"/>
              <a:t>return</a:t>
            </a:r>
            <a:endParaRPr lang="hu-HU" sz="1600" b="1" dirty="0"/>
          </a:p>
          <a:p>
            <a:endParaRPr lang="hu-HU" sz="1600" b="1" dirty="0"/>
          </a:p>
          <a:p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73856" y="5790208"/>
            <a:ext cx="8843749" cy="4308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B050"/>
                </a:solidFill>
              </a:rPr>
              <a:t>~8 </a:t>
            </a:r>
            <a:r>
              <a:rPr lang="hu-HU" b="1" dirty="0" err="1">
                <a:solidFill>
                  <a:srgbClr val="00B050"/>
                </a:solidFill>
              </a:rPr>
              <a:t>trainpairs</a:t>
            </a:r>
            <a:r>
              <a:rPr lang="hu-HU" b="1" dirty="0">
                <a:solidFill>
                  <a:srgbClr val="00B050"/>
                </a:solidFill>
              </a:rPr>
              <a:t>/</a:t>
            </a:r>
            <a:r>
              <a:rPr lang="hu-HU" b="1" dirty="0" err="1">
                <a:solidFill>
                  <a:srgbClr val="00B050"/>
                </a:solidFill>
              </a:rPr>
              <a:t>week</a:t>
            </a:r>
            <a:r>
              <a:rPr lang="hu-HU" b="1" dirty="0">
                <a:solidFill>
                  <a:srgbClr val="00B050"/>
                </a:solidFill>
              </a:rPr>
              <a:t>, ~339 000 </a:t>
            </a:r>
            <a:r>
              <a:rPr lang="hu-HU" b="1" dirty="0" err="1">
                <a:solidFill>
                  <a:srgbClr val="00B050"/>
                </a:solidFill>
              </a:rPr>
              <a:t>trainkm</a:t>
            </a:r>
            <a:r>
              <a:rPr lang="hu-HU" b="1" dirty="0">
                <a:solidFill>
                  <a:srgbClr val="00B050"/>
                </a:solidFill>
              </a:rPr>
              <a:t> / 1.Jan-31.March 2021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30926" y="262800"/>
            <a:ext cx="9183188" cy="522288"/>
          </a:xfrm>
        </p:spPr>
        <p:txBody>
          <a:bodyPr/>
          <a:lstStyle/>
          <a:p>
            <a:r>
              <a:rPr lang="hu-HU" dirty="0"/>
              <a:t>RFC7: Sopron – BILK – </a:t>
            </a:r>
            <a:r>
              <a:rPr lang="hu-HU" dirty="0" err="1"/>
              <a:t>Kapikule</a:t>
            </a:r>
            <a:r>
              <a:rPr lang="hu-HU" dirty="0"/>
              <a:t> (</a:t>
            </a:r>
            <a:r>
              <a:rPr lang="hu-HU" dirty="0" err="1"/>
              <a:t>exp</a:t>
            </a:r>
            <a:r>
              <a:rPr lang="hu-HU" dirty="0"/>
              <a:t>: ~3,5 </a:t>
            </a:r>
            <a:r>
              <a:rPr lang="hu-HU" dirty="0" err="1"/>
              <a:t>day</a:t>
            </a:r>
            <a:r>
              <a:rPr lang="hu-HU" dirty="0"/>
              <a:t>, ~20km/h; </a:t>
            </a:r>
            <a:r>
              <a:rPr lang="hu-HU" dirty="0" err="1">
                <a:solidFill>
                  <a:schemeClr val="accent1"/>
                </a:solidFill>
              </a:rPr>
              <a:t>act</a:t>
            </a:r>
            <a:r>
              <a:rPr lang="hu-HU" dirty="0">
                <a:solidFill>
                  <a:schemeClr val="accent1"/>
                </a:solidFill>
              </a:rPr>
              <a:t>: </a:t>
            </a:r>
            <a:r>
              <a:rPr lang="hu-HU" dirty="0" smtClean="0">
                <a:solidFill>
                  <a:schemeClr val="accent1"/>
                </a:solidFill>
              </a:rPr>
              <a:t>~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3,5</a:t>
            </a:r>
            <a:r>
              <a:rPr lang="hu-HU" dirty="0" smtClean="0">
                <a:solidFill>
                  <a:schemeClr val="accent1"/>
                </a:solidFill>
              </a:rPr>
              <a:t>-5 </a:t>
            </a:r>
            <a:r>
              <a:rPr lang="hu-HU" dirty="0" err="1">
                <a:solidFill>
                  <a:schemeClr val="accent1"/>
                </a:solidFill>
              </a:rPr>
              <a:t>day</a:t>
            </a:r>
            <a:r>
              <a:rPr lang="hu-HU" dirty="0">
                <a:solidFill>
                  <a:schemeClr val="accent1"/>
                </a:solidFill>
              </a:rPr>
              <a:t> ~</a:t>
            </a:r>
            <a:r>
              <a:rPr lang="hu-HU" dirty="0" smtClean="0">
                <a:solidFill>
                  <a:schemeClr val="accent1"/>
                </a:solidFill>
              </a:rPr>
              <a:t>15km/h</a:t>
            </a:r>
            <a:r>
              <a:rPr lang="hu-HU" dirty="0"/>
              <a:t>)</a:t>
            </a:r>
          </a:p>
        </p:txBody>
      </p:sp>
      <p:grpSp>
        <p:nvGrpSpPr>
          <p:cNvPr id="3076" name="Csoportba foglalás 3075"/>
          <p:cNvGrpSpPr/>
          <p:nvPr/>
        </p:nvGrpSpPr>
        <p:grpSpPr>
          <a:xfrm>
            <a:off x="997526" y="1303104"/>
            <a:ext cx="7405279" cy="4673712"/>
            <a:chOff x="997526" y="1303103"/>
            <a:chExt cx="7505205" cy="5025907"/>
          </a:xfrm>
        </p:grpSpPr>
        <p:pic>
          <p:nvPicPr>
            <p:cNvPr id="3075" name="47f4df02-a9fe-4b0f-ba36-64c0964a39d5" descr="C065D6FD-1313-485C-A2F9-F864D25A069B@r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526" y="1303103"/>
              <a:ext cx="7505205" cy="5025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Ellipszis 17"/>
            <p:cNvSpPr/>
            <p:nvPr/>
          </p:nvSpPr>
          <p:spPr bwMode="auto">
            <a:xfrm>
              <a:off x="2137786" y="2232837"/>
              <a:ext cx="126949" cy="1135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Ellipszis 19"/>
            <p:cNvSpPr/>
            <p:nvPr/>
          </p:nvSpPr>
          <p:spPr bwMode="auto">
            <a:xfrm>
              <a:off x="3289646" y="2452531"/>
              <a:ext cx="126949" cy="1135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Ellipszis 20"/>
            <p:cNvSpPr/>
            <p:nvPr/>
          </p:nvSpPr>
          <p:spPr bwMode="auto">
            <a:xfrm>
              <a:off x="4406065" y="3079942"/>
              <a:ext cx="126949" cy="1135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Ellipszis 21"/>
            <p:cNvSpPr/>
            <p:nvPr/>
          </p:nvSpPr>
          <p:spPr bwMode="auto">
            <a:xfrm>
              <a:off x="6815558" y="4762646"/>
              <a:ext cx="126949" cy="1135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Ellipszis 22"/>
            <p:cNvSpPr/>
            <p:nvPr/>
          </p:nvSpPr>
          <p:spPr bwMode="auto">
            <a:xfrm>
              <a:off x="6861632" y="6085367"/>
              <a:ext cx="126949" cy="1135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Ellipszis 26"/>
            <p:cNvSpPr/>
            <p:nvPr/>
          </p:nvSpPr>
          <p:spPr bwMode="auto">
            <a:xfrm>
              <a:off x="6615864" y="4533654"/>
              <a:ext cx="126949" cy="11350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250847" y="1209301"/>
            <a:ext cx="454612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dirty="0" err="1"/>
              <a:t>Ordered</a:t>
            </a:r>
            <a:r>
              <a:rPr lang="hu-HU" sz="1400" dirty="0"/>
              <a:t> </a:t>
            </a:r>
            <a:r>
              <a:rPr lang="hu-HU" sz="1400" dirty="0" err="1"/>
              <a:t>train</a:t>
            </a:r>
            <a:r>
              <a:rPr lang="hu-HU" sz="1400" dirty="0"/>
              <a:t> </a:t>
            </a:r>
            <a:r>
              <a:rPr lang="hu-HU" sz="1400" dirty="0" err="1"/>
              <a:t>parameters</a:t>
            </a:r>
            <a:r>
              <a:rPr lang="hu-HU" sz="1400" dirty="0"/>
              <a:t> (</a:t>
            </a:r>
            <a:r>
              <a:rPr lang="hu-HU" sz="1400" dirty="0" err="1"/>
              <a:t>Southbound</a:t>
            </a:r>
            <a:r>
              <a:rPr lang="hu-HU" sz="1400" dirty="0"/>
              <a:t>): 1600 t, 575 m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250846" y="5495245"/>
            <a:ext cx="454612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dirty="0" err="1"/>
              <a:t>Ordered</a:t>
            </a:r>
            <a:r>
              <a:rPr lang="hu-HU" sz="1400" dirty="0"/>
              <a:t> </a:t>
            </a:r>
            <a:r>
              <a:rPr lang="hu-HU" sz="1400" dirty="0" err="1"/>
              <a:t>train</a:t>
            </a:r>
            <a:r>
              <a:rPr lang="hu-HU" sz="1400" dirty="0"/>
              <a:t> </a:t>
            </a:r>
            <a:r>
              <a:rPr lang="hu-HU" sz="1400" dirty="0" err="1"/>
              <a:t>parameters</a:t>
            </a:r>
            <a:r>
              <a:rPr lang="hu-HU" sz="1400" dirty="0"/>
              <a:t> (</a:t>
            </a:r>
            <a:r>
              <a:rPr lang="hu-HU" sz="1400" dirty="0" err="1"/>
              <a:t>Northbound</a:t>
            </a:r>
            <a:r>
              <a:rPr lang="hu-HU" sz="1400" dirty="0"/>
              <a:t>): 1400 t, 575 m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250847" y="1546048"/>
            <a:ext cx="538220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/>
              <a:t>Average</a:t>
            </a:r>
            <a:r>
              <a:rPr lang="hu-HU" sz="1400" dirty="0"/>
              <a:t> </a:t>
            </a:r>
            <a:r>
              <a:rPr lang="hu-HU" sz="1400" dirty="0" err="1"/>
              <a:t>train</a:t>
            </a:r>
            <a:r>
              <a:rPr lang="hu-HU" sz="1400" dirty="0"/>
              <a:t> </a:t>
            </a:r>
            <a:r>
              <a:rPr lang="hu-HU" sz="1400" dirty="0" err="1"/>
              <a:t>parameters</a:t>
            </a:r>
            <a:r>
              <a:rPr lang="hu-HU" sz="1400" dirty="0"/>
              <a:t> (</a:t>
            </a:r>
            <a:r>
              <a:rPr lang="hu-HU" sz="1400" dirty="0" err="1"/>
              <a:t>Southbound</a:t>
            </a:r>
            <a:r>
              <a:rPr lang="hu-HU" sz="1400" dirty="0"/>
              <a:t>): 1200-1400 t, 520-540 m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250846" y="5854267"/>
            <a:ext cx="5382203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/>
              <a:t>Average</a:t>
            </a:r>
            <a:r>
              <a:rPr lang="hu-HU" sz="1400" dirty="0"/>
              <a:t> </a:t>
            </a:r>
            <a:r>
              <a:rPr lang="hu-HU" sz="1400" dirty="0" err="1"/>
              <a:t>train</a:t>
            </a:r>
            <a:r>
              <a:rPr lang="hu-HU" sz="1400" dirty="0"/>
              <a:t> </a:t>
            </a:r>
            <a:r>
              <a:rPr lang="hu-HU" sz="1400" dirty="0" err="1"/>
              <a:t>parameters</a:t>
            </a:r>
            <a:r>
              <a:rPr lang="hu-HU" sz="1400" dirty="0"/>
              <a:t> (</a:t>
            </a:r>
            <a:r>
              <a:rPr lang="hu-HU" sz="1400" dirty="0" err="1"/>
              <a:t>Northbound</a:t>
            </a:r>
            <a:r>
              <a:rPr lang="hu-HU" sz="1400" dirty="0"/>
              <a:t>): 900-1200 t, 520-540 m</a:t>
            </a:r>
          </a:p>
        </p:txBody>
      </p:sp>
      <p:sp>
        <p:nvSpPr>
          <p:cNvPr id="19" name="1. sz. felirat 18"/>
          <p:cNvSpPr/>
          <p:nvPr/>
        </p:nvSpPr>
        <p:spPr bwMode="auto">
          <a:xfrm>
            <a:off x="4977441" y="2149944"/>
            <a:ext cx="4200427" cy="327594"/>
          </a:xfrm>
          <a:prstGeom prst="borderCallout1">
            <a:avLst>
              <a:gd name="adj1" fmla="val 53278"/>
              <a:gd name="adj2" fmla="val -409"/>
              <a:gd name="adj3" fmla="val 247546"/>
              <a:gd name="adj4" fmla="val -12412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err="1">
                <a:ea typeface="ＭＳ Ｐゴシック" charset="-128"/>
                <a:cs typeface="ＭＳ Ｐゴシック" charset="-128"/>
              </a:rPr>
              <a:t>Curtici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border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–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long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waiting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time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in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both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directions</a:t>
            </a:r>
            <a:endParaRPr kumimoji="0" 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1. sz. felirat 38"/>
          <p:cNvSpPr/>
          <p:nvPr/>
        </p:nvSpPr>
        <p:spPr bwMode="auto">
          <a:xfrm>
            <a:off x="5556754" y="2642882"/>
            <a:ext cx="3621113" cy="327594"/>
          </a:xfrm>
          <a:prstGeom prst="borderCallout1">
            <a:avLst>
              <a:gd name="adj1" fmla="val 53278"/>
              <a:gd name="adj2" fmla="val -409"/>
              <a:gd name="adj3" fmla="val 179081"/>
              <a:gd name="adj4" fmla="val -20347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Arad – </a:t>
            </a:r>
            <a:r>
              <a:rPr lang="hu-HU" sz="1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Simeria</a:t>
            </a:r>
            <a:r>
              <a:rPr lang="hu-HU" sz="1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: </a:t>
            </a:r>
            <a:r>
              <a:rPr lang="hu-HU" sz="1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reconstruction</a:t>
            </a:r>
            <a:r>
              <a:rPr lang="hu-HU" sz="1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works</a:t>
            </a:r>
            <a:endParaRPr kumimoji="0" lang="hu-HU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1. sz. felirat 39"/>
          <p:cNvSpPr/>
          <p:nvPr/>
        </p:nvSpPr>
        <p:spPr bwMode="auto">
          <a:xfrm>
            <a:off x="6383546" y="3537302"/>
            <a:ext cx="2587926" cy="327594"/>
          </a:xfrm>
          <a:prstGeom prst="borderCallout1">
            <a:avLst>
              <a:gd name="adj1" fmla="val 100677"/>
              <a:gd name="adj2" fmla="val 49924"/>
              <a:gd name="adj3" fmla="val 265979"/>
              <a:gd name="adj4" fmla="val 12320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err="1">
                <a:ea typeface="ＭＳ Ｐゴシック" charset="-128"/>
                <a:cs typeface="ＭＳ Ｐゴシック" charset="-128"/>
              </a:rPr>
              <a:t>Videle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– Ruse: diesel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traction</a:t>
            </a:r>
            <a:endParaRPr kumimoji="0" 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1. sz. felirat 41"/>
          <p:cNvSpPr/>
          <p:nvPr/>
        </p:nvSpPr>
        <p:spPr bwMode="auto">
          <a:xfrm>
            <a:off x="5909800" y="3114363"/>
            <a:ext cx="3268068" cy="327594"/>
          </a:xfrm>
          <a:prstGeom prst="borderCallout1">
            <a:avLst>
              <a:gd name="adj1" fmla="val 53278"/>
              <a:gd name="adj2" fmla="val -409"/>
              <a:gd name="adj3" fmla="val 179081"/>
              <a:gd name="adj4" fmla="val -20347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err="1">
                <a:ea typeface="ＭＳ Ｐゴシック" charset="-128"/>
                <a:cs typeface="ＭＳ Ｐゴシック" charset="-128"/>
              </a:rPr>
              <a:t>Helping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engine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through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the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Carpatians</a:t>
            </a:r>
            <a:endParaRPr kumimoji="0" 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1. sz. felirat 42"/>
          <p:cNvSpPr/>
          <p:nvPr/>
        </p:nvSpPr>
        <p:spPr bwMode="auto">
          <a:xfrm>
            <a:off x="1432097" y="3864896"/>
            <a:ext cx="3053845" cy="327594"/>
          </a:xfrm>
          <a:prstGeom prst="borderCallout1">
            <a:avLst>
              <a:gd name="adj1" fmla="val 50645"/>
              <a:gd name="adj2" fmla="val 100718"/>
              <a:gd name="adj3" fmla="val -105311"/>
              <a:gd name="adj4" fmla="val 123716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err="1">
                <a:ea typeface="ＭＳ Ｐゴシック" charset="-128"/>
                <a:cs typeface="ＭＳ Ｐゴシック" charset="-128"/>
              </a:rPr>
              <a:t>Two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loco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drivers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needed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in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Romania</a:t>
            </a:r>
            <a:endParaRPr kumimoji="0" 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1. sz. felirat 23"/>
          <p:cNvSpPr/>
          <p:nvPr/>
        </p:nvSpPr>
        <p:spPr bwMode="auto">
          <a:xfrm>
            <a:off x="3173241" y="4996499"/>
            <a:ext cx="3053845" cy="327594"/>
          </a:xfrm>
          <a:prstGeom prst="borderCallout1">
            <a:avLst>
              <a:gd name="adj1" fmla="val 50645"/>
              <a:gd name="adj2" fmla="val 100718"/>
              <a:gd name="adj3" fmla="val -105311"/>
              <a:gd name="adj4" fmla="val 123716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err="1">
                <a:ea typeface="ＭＳ Ｐゴシック" charset="-128"/>
                <a:cs typeface="ＭＳ Ｐゴシック" charset="-128"/>
              </a:rPr>
              <a:t>Two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loco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drivers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needed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in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Bulgaria</a:t>
            </a:r>
            <a:endParaRPr kumimoji="0" 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1. sz. felirat 24"/>
          <p:cNvSpPr/>
          <p:nvPr/>
        </p:nvSpPr>
        <p:spPr bwMode="auto">
          <a:xfrm>
            <a:off x="595681" y="3278160"/>
            <a:ext cx="3053845" cy="327594"/>
          </a:xfrm>
          <a:prstGeom prst="borderCallout1">
            <a:avLst>
              <a:gd name="adj1" fmla="val 50645"/>
              <a:gd name="adj2" fmla="val 100718"/>
              <a:gd name="adj3" fmla="val -105311"/>
              <a:gd name="adj4" fmla="val 123716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err="1">
                <a:ea typeface="ＭＳ Ｐゴシック" charset="-128"/>
                <a:cs typeface="ＭＳ Ｐゴシック" charset="-128"/>
              </a:rPr>
              <a:t>Single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track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line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section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in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Hungary</a:t>
            </a:r>
            <a:endParaRPr kumimoji="0" 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1. sz. felirat 25"/>
          <p:cNvSpPr/>
          <p:nvPr/>
        </p:nvSpPr>
        <p:spPr bwMode="auto">
          <a:xfrm>
            <a:off x="1643744" y="4461971"/>
            <a:ext cx="3153224" cy="327594"/>
          </a:xfrm>
          <a:prstGeom prst="borderCallout1">
            <a:avLst>
              <a:gd name="adj1" fmla="val 50645"/>
              <a:gd name="adj2" fmla="val 100718"/>
              <a:gd name="adj3" fmla="val -105311"/>
              <a:gd name="adj4" fmla="val 123716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err="1">
                <a:ea typeface="ＭＳ Ｐゴシック" charset="-128"/>
                <a:cs typeface="ＭＳ Ｐゴシック" charset="-128"/>
              </a:rPr>
              <a:t>Single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track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line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sections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in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RO</a:t>
            </a:r>
            <a:endParaRPr kumimoji="0" 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1. sz. felirat 28"/>
          <p:cNvSpPr/>
          <p:nvPr/>
        </p:nvSpPr>
        <p:spPr bwMode="auto">
          <a:xfrm>
            <a:off x="7190788" y="4092643"/>
            <a:ext cx="2715211" cy="327594"/>
          </a:xfrm>
          <a:prstGeom prst="borderCallout1">
            <a:avLst>
              <a:gd name="adj1" fmla="val 100677"/>
              <a:gd name="adj2" fmla="val 49924"/>
              <a:gd name="adj3" fmla="val 265979"/>
              <a:gd name="adj4" fmla="val 12320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hu-HU" sz="1400" dirty="0" err="1">
                <a:ea typeface="ＭＳ Ｐゴシック" charset="-128"/>
                <a:cs typeface="ＭＳ Ｐゴシック" charset="-128"/>
              </a:rPr>
              <a:t>Change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direction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of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train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ea typeface="ＭＳ Ｐゴシック" charset="-128"/>
                <a:cs typeface="ＭＳ Ｐゴシック" charset="-128"/>
              </a:rPr>
              <a:t>in</a:t>
            </a:r>
            <a:r>
              <a:rPr lang="hu-HU" sz="1400" dirty="0">
                <a:ea typeface="ＭＳ Ｐゴシック" charset="-128"/>
                <a:cs typeface="ＭＳ Ｐゴシック" charset="-128"/>
              </a:rPr>
              <a:t> BG</a:t>
            </a:r>
            <a:endParaRPr kumimoji="0" 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1. sz. felirat 29"/>
          <p:cNvSpPr/>
          <p:nvPr/>
        </p:nvSpPr>
        <p:spPr bwMode="auto">
          <a:xfrm>
            <a:off x="7318074" y="5160296"/>
            <a:ext cx="2587926" cy="327594"/>
          </a:xfrm>
          <a:prstGeom prst="borderCallout1">
            <a:avLst>
              <a:gd name="adj1" fmla="val 50833"/>
              <a:gd name="adj2" fmla="val -973"/>
              <a:gd name="adj3" fmla="val 109801"/>
              <a:gd name="adj4" fmla="val -21331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hu-HU" sz="1350" dirty="0" err="1">
                <a:ea typeface="ＭＳ Ｐゴシック" charset="-128"/>
                <a:cs typeface="ＭＳ Ｐゴシック" charset="-128"/>
              </a:rPr>
              <a:t>Single</a:t>
            </a:r>
            <a:r>
              <a:rPr lang="hu-HU" sz="135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350" dirty="0" err="1">
                <a:ea typeface="ＭＳ Ｐゴシック" charset="-128"/>
                <a:cs typeface="ＭＳ Ｐゴシック" charset="-128"/>
              </a:rPr>
              <a:t>track</a:t>
            </a:r>
            <a:r>
              <a:rPr lang="hu-HU" sz="1350" dirty="0">
                <a:ea typeface="ＭＳ Ｐゴシック" charset="-128"/>
                <a:cs typeface="ＭＳ Ｐゴシック" charset="-128"/>
              </a:rPr>
              <a:t> line </a:t>
            </a:r>
            <a:r>
              <a:rPr lang="hu-HU" sz="1350" dirty="0" err="1">
                <a:ea typeface="ＭＳ Ｐゴシック" charset="-128"/>
                <a:cs typeface="ＭＳ Ｐゴシック" charset="-128"/>
              </a:rPr>
              <a:t>sections</a:t>
            </a:r>
            <a:r>
              <a:rPr lang="hu-HU" sz="1350" dirty="0">
                <a:ea typeface="ＭＳ Ｐゴシック" charset="-128"/>
                <a:cs typeface="ＭＳ Ｐゴシック" charset="-128"/>
              </a:rPr>
              <a:t> </a:t>
            </a:r>
            <a:r>
              <a:rPr lang="hu-HU" sz="1350" dirty="0" err="1">
                <a:ea typeface="ＭＳ Ｐゴシック" charset="-128"/>
                <a:cs typeface="ＭＳ Ｐゴシック" charset="-128"/>
              </a:rPr>
              <a:t>in</a:t>
            </a:r>
            <a:r>
              <a:rPr lang="hu-HU" sz="1350" dirty="0">
                <a:ea typeface="ＭＳ Ｐゴシック" charset="-128"/>
                <a:cs typeface="ＭＳ Ｐゴシック" charset="-128"/>
              </a:rPr>
              <a:t> BG</a:t>
            </a:r>
            <a:endParaRPr kumimoji="0" lang="hu-HU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08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13509" y="262800"/>
            <a:ext cx="9200605" cy="522288"/>
          </a:xfrm>
        </p:spPr>
        <p:txBody>
          <a:bodyPr/>
          <a:lstStyle/>
          <a:p>
            <a:r>
              <a:rPr lang="hu-HU" dirty="0"/>
              <a:t>RFC7: Sopron – BILK – </a:t>
            </a:r>
            <a:r>
              <a:rPr lang="hu-HU" dirty="0" err="1"/>
              <a:t>Kapikule</a:t>
            </a:r>
            <a:r>
              <a:rPr lang="hu-HU" dirty="0"/>
              <a:t> (</a:t>
            </a:r>
            <a:r>
              <a:rPr lang="hu-HU" dirty="0" err="1"/>
              <a:t>exp</a:t>
            </a:r>
            <a:r>
              <a:rPr lang="hu-HU" dirty="0"/>
              <a:t>: ~3,5 </a:t>
            </a:r>
            <a:r>
              <a:rPr lang="hu-HU" dirty="0" err="1"/>
              <a:t>day</a:t>
            </a:r>
            <a:r>
              <a:rPr lang="hu-HU" dirty="0"/>
              <a:t>, ~20km/h; </a:t>
            </a:r>
            <a:r>
              <a:rPr lang="hu-HU" dirty="0" err="1">
                <a:solidFill>
                  <a:schemeClr val="accent1"/>
                </a:solidFill>
              </a:rPr>
              <a:t>act</a:t>
            </a:r>
            <a:r>
              <a:rPr lang="hu-HU" dirty="0">
                <a:solidFill>
                  <a:schemeClr val="accent1"/>
                </a:solidFill>
              </a:rPr>
              <a:t>: </a:t>
            </a:r>
            <a:r>
              <a:rPr lang="hu-HU" dirty="0" smtClean="0">
                <a:solidFill>
                  <a:schemeClr val="accent1"/>
                </a:solidFill>
              </a:rPr>
              <a:t>~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3,5</a:t>
            </a:r>
            <a:r>
              <a:rPr lang="hu-HU" dirty="0" smtClean="0">
                <a:solidFill>
                  <a:schemeClr val="accent1"/>
                </a:solidFill>
              </a:rPr>
              <a:t>-5 </a:t>
            </a:r>
            <a:r>
              <a:rPr lang="hu-HU" dirty="0" err="1">
                <a:solidFill>
                  <a:schemeClr val="accent1"/>
                </a:solidFill>
              </a:rPr>
              <a:t>day</a:t>
            </a:r>
            <a:r>
              <a:rPr lang="hu-HU" dirty="0">
                <a:solidFill>
                  <a:schemeClr val="accent1"/>
                </a:solidFill>
              </a:rPr>
              <a:t> ~</a:t>
            </a:r>
            <a:r>
              <a:rPr lang="hu-HU" dirty="0" smtClean="0">
                <a:solidFill>
                  <a:schemeClr val="accent1"/>
                </a:solidFill>
              </a:rPr>
              <a:t>15km/h</a:t>
            </a:r>
            <a:r>
              <a:rPr lang="hu-HU" dirty="0"/>
              <a:t>)</a:t>
            </a:r>
          </a:p>
        </p:txBody>
      </p:sp>
      <p:sp>
        <p:nvSpPr>
          <p:cNvPr id="3" name="Szabadkézi sokszög 2"/>
          <p:cNvSpPr/>
          <p:nvPr/>
        </p:nvSpPr>
        <p:spPr bwMode="auto">
          <a:xfrm>
            <a:off x="4477108" y="3193131"/>
            <a:ext cx="767751" cy="222929"/>
          </a:xfrm>
          <a:custGeom>
            <a:avLst/>
            <a:gdLst>
              <a:gd name="connsiteX0" fmla="*/ 0 w 698740"/>
              <a:gd name="connsiteY0" fmla="*/ 15895 h 222929"/>
              <a:gd name="connsiteX1" fmla="*/ 138023 w 698740"/>
              <a:gd name="connsiteY1" fmla="*/ 24522 h 222929"/>
              <a:gd name="connsiteX2" fmla="*/ 241540 w 698740"/>
              <a:gd name="connsiteY2" fmla="*/ 7269 h 222929"/>
              <a:gd name="connsiteX3" fmla="*/ 534838 w 698740"/>
              <a:gd name="connsiteY3" fmla="*/ 162544 h 222929"/>
              <a:gd name="connsiteX4" fmla="*/ 698740 w 698740"/>
              <a:gd name="connsiteY4" fmla="*/ 222929 h 2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740" h="222929">
                <a:moveTo>
                  <a:pt x="0" y="15895"/>
                </a:moveTo>
                <a:cubicBezTo>
                  <a:pt x="48883" y="20927"/>
                  <a:pt x="97766" y="25960"/>
                  <a:pt x="138023" y="24522"/>
                </a:cubicBezTo>
                <a:cubicBezTo>
                  <a:pt x="178280" y="23084"/>
                  <a:pt x="175404" y="-15735"/>
                  <a:pt x="241540" y="7269"/>
                </a:cubicBezTo>
                <a:cubicBezTo>
                  <a:pt x="307676" y="30273"/>
                  <a:pt x="458638" y="126601"/>
                  <a:pt x="534838" y="162544"/>
                </a:cubicBezTo>
                <a:cubicBezTo>
                  <a:pt x="611038" y="198487"/>
                  <a:pt x="654889" y="210708"/>
                  <a:pt x="698740" y="222929"/>
                </a:cubicBezTo>
              </a:path>
            </a:pathLst>
          </a:cu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1" y="1107000"/>
            <a:ext cx="7308213" cy="4618120"/>
          </a:xfrm>
          <a:prstGeom prst="rect">
            <a:avLst/>
          </a:prstGeom>
        </p:spPr>
      </p:pic>
      <p:sp>
        <p:nvSpPr>
          <p:cNvPr id="11" name="1. sz. felirat 38"/>
          <p:cNvSpPr/>
          <p:nvPr/>
        </p:nvSpPr>
        <p:spPr bwMode="auto">
          <a:xfrm>
            <a:off x="5028546" y="1968893"/>
            <a:ext cx="4120646" cy="1838875"/>
          </a:xfrm>
          <a:prstGeom prst="borderCallout1">
            <a:avLst>
              <a:gd name="adj1" fmla="val 10345"/>
              <a:gd name="adj2" fmla="val -409"/>
              <a:gd name="adj3" fmla="val 58085"/>
              <a:gd name="adj4" fmla="val -26652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Arad – </a:t>
            </a:r>
            <a:r>
              <a:rPr lang="hu-HU" sz="1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Simeria</a:t>
            </a:r>
            <a:r>
              <a:rPr lang="hu-HU" sz="1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: </a:t>
            </a:r>
            <a:r>
              <a:rPr lang="hu-HU" sz="1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reconstruction</a:t>
            </a:r>
            <a:r>
              <a:rPr lang="hu-HU" sz="1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works</a:t>
            </a:r>
            <a:endParaRPr lang="hu-HU" sz="1400" b="1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Continuous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closure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on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one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track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of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two</a:t>
            </a:r>
            <a:endParaRPr lang="hu-HU" sz="14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Only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one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or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two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aside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tracks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are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available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at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stations</a:t>
            </a:r>
            <a:endParaRPr lang="hu-HU" sz="1400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Additional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trains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can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not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be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run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by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RUs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,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remaining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capacity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was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fully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allocated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for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RUs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</a:t>
            </a:r>
            <a:endParaRPr lang="hu-HU" sz="14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Total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track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closures</a:t>
            </a:r>
            <a:r>
              <a:rPr lang="hu-HU" sz="1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at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periods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,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announced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only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some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weeks</a:t>
            </a:r>
            <a:r>
              <a:rPr lang="hu-HU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before</a:t>
            </a:r>
            <a:endParaRPr lang="hu-HU" sz="14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5631533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hu-HU" sz="2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These</a:t>
            </a:r>
            <a:r>
              <a:rPr lang="hu-HU" sz="2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circumstances</a:t>
            </a:r>
            <a:r>
              <a:rPr lang="hu-HU" sz="2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are</a:t>
            </a:r>
            <a:r>
              <a:rPr lang="hu-HU" sz="2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making</a:t>
            </a:r>
            <a:r>
              <a:rPr lang="hu-HU" sz="2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</a:t>
            </a:r>
            <a:r>
              <a:rPr lang="hu-HU" sz="2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traffic</a:t>
            </a:r>
            <a:r>
              <a:rPr lang="hu-HU" sz="2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completely</a:t>
            </a:r>
            <a:r>
              <a:rPr lang="hu-HU" sz="2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unplannable</a:t>
            </a:r>
            <a:endParaRPr lang="hu-HU" sz="2400" b="1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74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0387" y="262800"/>
            <a:ext cx="6289729" cy="522288"/>
          </a:xfrm>
        </p:spPr>
        <p:txBody>
          <a:bodyPr/>
          <a:lstStyle/>
          <a:p>
            <a:r>
              <a:rPr lang="en-US" dirty="0"/>
              <a:t>Average speed of RCG corridor trains (</a:t>
            </a:r>
            <a:r>
              <a:rPr lang="hu-HU" dirty="0"/>
              <a:t>4-9</a:t>
            </a:r>
            <a:r>
              <a:rPr lang="en-US" dirty="0"/>
              <a:t> week 20</a:t>
            </a:r>
            <a:r>
              <a:rPr lang="hu-HU"/>
              <a:t>21</a:t>
            </a:r>
            <a:r>
              <a:rPr lang="en-US"/>
              <a:t>)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9400" y="4921624"/>
            <a:ext cx="9347200" cy="1446550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err="1"/>
              <a:t>Some</a:t>
            </a:r>
            <a:r>
              <a:rPr lang="hu-HU" b="1" dirty="0"/>
              <a:t> </a:t>
            </a:r>
            <a:r>
              <a:rPr lang="hu-HU" b="1" dirty="0" err="1"/>
              <a:t>trains</a:t>
            </a:r>
            <a:r>
              <a:rPr lang="hu-HU" b="1" dirty="0"/>
              <a:t> </a:t>
            </a:r>
            <a:r>
              <a:rPr lang="hu-HU" b="1" dirty="0" err="1"/>
              <a:t>were</a:t>
            </a:r>
            <a:r>
              <a:rPr lang="hu-HU" b="1" dirty="0"/>
              <a:t> </a:t>
            </a:r>
            <a:r>
              <a:rPr lang="hu-HU" b="1" dirty="0" err="1"/>
              <a:t>rerouted</a:t>
            </a:r>
            <a:r>
              <a:rPr lang="hu-HU" b="1" dirty="0"/>
              <a:t> </a:t>
            </a:r>
            <a:r>
              <a:rPr lang="hu-HU" b="1" dirty="0" err="1"/>
              <a:t>via</a:t>
            </a:r>
            <a:r>
              <a:rPr lang="hu-HU" b="1" dirty="0"/>
              <a:t> </a:t>
            </a:r>
            <a:r>
              <a:rPr lang="hu-HU" b="1" dirty="0" err="1"/>
              <a:t>Caransebeş</a:t>
            </a:r>
            <a:r>
              <a:rPr lang="hu-HU" b="1" dirty="0"/>
              <a:t> </a:t>
            </a:r>
            <a:r>
              <a:rPr lang="hu-HU" b="1" dirty="0" err="1"/>
              <a:t>instead</a:t>
            </a:r>
            <a:r>
              <a:rPr lang="hu-HU" b="1" dirty="0"/>
              <a:t> of </a:t>
            </a:r>
            <a:r>
              <a:rPr lang="hu-HU" b="1" dirty="0" err="1"/>
              <a:t>Simeria</a:t>
            </a:r>
            <a:endParaRPr lang="hu-HU" b="1" dirty="0"/>
          </a:p>
          <a:p>
            <a:r>
              <a:rPr lang="hu-HU" b="1" dirty="0" err="1">
                <a:solidFill>
                  <a:srgbClr val="FF0000"/>
                </a:solidFill>
              </a:rPr>
              <a:t>Average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speed</a:t>
            </a:r>
            <a:r>
              <a:rPr lang="hu-HU" b="1" dirty="0">
                <a:solidFill>
                  <a:srgbClr val="FF0000"/>
                </a:solidFill>
              </a:rPr>
              <a:t>: 11km/h – 29km/h (in </a:t>
            </a:r>
            <a:r>
              <a:rPr lang="hu-HU" b="1" dirty="0" err="1">
                <a:solidFill>
                  <a:srgbClr val="FF0000"/>
                </a:solidFill>
              </a:rPr>
              <a:t>Romania</a:t>
            </a:r>
            <a:r>
              <a:rPr lang="hu-HU" b="1" dirty="0">
                <a:solidFill>
                  <a:srgbClr val="FF0000"/>
                </a:solidFill>
              </a:rPr>
              <a:t>)</a:t>
            </a:r>
          </a:p>
          <a:p>
            <a:r>
              <a:rPr lang="hu-HU" b="1" dirty="0" err="1">
                <a:solidFill>
                  <a:srgbClr val="FF0000"/>
                </a:solidFill>
              </a:rPr>
              <a:t>Transit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time</a:t>
            </a:r>
            <a:r>
              <a:rPr lang="hu-HU" b="1" dirty="0">
                <a:solidFill>
                  <a:srgbClr val="FF0000"/>
                </a:solidFill>
              </a:rPr>
              <a:t>: 22h – 58h (in </a:t>
            </a:r>
            <a:r>
              <a:rPr lang="hu-HU" b="1" dirty="0" err="1">
                <a:solidFill>
                  <a:srgbClr val="FF0000"/>
                </a:solidFill>
              </a:rPr>
              <a:t>Romania</a:t>
            </a:r>
            <a:r>
              <a:rPr lang="hu-HU" b="1" dirty="0">
                <a:solidFill>
                  <a:srgbClr val="FF0000"/>
                </a:solidFill>
              </a:rPr>
              <a:t>)		</a:t>
            </a:r>
            <a:r>
              <a:rPr lang="hu-HU" b="1" dirty="0" err="1">
                <a:solidFill>
                  <a:srgbClr val="00B050"/>
                </a:solidFill>
              </a:rPr>
              <a:t>Request</a:t>
            </a:r>
            <a:r>
              <a:rPr lang="hu-HU" b="1" dirty="0">
                <a:solidFill>
                  <a:srgbClr val="00B050"/>
                </a:solidFill>
              </a:rPr>
              <a:t>: 36h</a:t>
            </a:r>
          </a:p>
          <a:p>
            <a:r>
              <a:rPr lang="hu-HU" b="1" dirty="0" err="1">
                <a:solidFill>
                  <a:srgbClr val="FF0000"/>
                </a:solidFill>
              </a:rPr>
              <a:t>Transit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times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decreased</a:t>
            </a:r>
            <a:r>
              <a:rPr lang="hu-HU" b="1" dirty="0">
                <a:solidFill>
                  <a:srgbClr val="FF0000"/>
                </a:solidFill>
              </a:rPr>
              <a:t> a bit, </a:t>
            </a:r>
            <a:r>
              <a:rPr lang="hu-HU" b="1" dirty="0" err="1">
                <a:solidFill>
                  <a:srgbClr val="FF0000"/>
                </a:solidFill>
              </a:rPr>
              <a:t>but</a:t>
            </a:r>
            <a:r>
              <a:rPr lang="hu-HU" b="1" dirty="0">
                <a:solidFill>
                  <a:srgbClr val="FF0000"/>
                </a:solidFill>
              </a:rPr>
              <a:t> 1/3 of </a:t>
            </a:r>
            <a:r>
              <a:rPr lang="hu-HU" b="1" dirty="0" err="1">
                <a:solidFill>
                  <a:srgbClr val="FF0000"/>
                </a:solidFill>
              </a:rPr>
              <a:t>our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trains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are</a:t>
            </a:r>
            <a:r>
              <a:rPr lang="hu-HU" b="1" dirty="0">
                <a:solidFill>
                  <a:srgbClr val="FF0000"/>
                </a:solidFill>
              </a:rPr>
              <a:t> over 36 </a:t>
            </a:r>
            <a:r>
              <a:rPr lang="hu-HU" b="1" dirty="0" err="1">
                <a:solidFill>
                  <a:srgbClr val="FF0000"/>
                </a:solidFill>
              </a:rPr>
              <a:t>hours</a:t>
            </a:r>
            <a:r>
              <a:rPr lang="hu-HU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5E4FAB5-868D-436F-8DB8-47E282C0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678"/>
            <a:ext cx="9906000" cy="37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8" y="262800"/>
            <a:ext cx="6678612" cy="522288"/>
          </a:xfrm>
        </p:spPr>
        <p:txBody>
          <a:bodyPr numCol="1"/>
          <a:lstStyle/>
          <a:p>
            <a:r>
              <a:rPr lang="ro-RO" dirty="0"/>
              <a:t>Transit time -  timetable vs. transit time -  real (Romania)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95" y="597676"/>
            <a:ext cx="4780305" cy="5752324"/>
          </a:xfrm>
        </p:spPr>
        <p:txBody>
          <a:bodyPr/>
          <a:lstStyle/>
          <a:p>
            <a:endParaRPr lang="ro-RO" dirty="0"/>
          </a:p>
          <a:p>
            <a:r>
              <a:rPr lang="ro-RO" sz="1700" dirty="0"/>
              <a:t>Craiova – Curtici </a:t>
            </a:r>
            <a:r>
              <a:rPr lang="ro-RO" sz="1700" dirty="0" err="1"/>
              <a:t>automotive</a:t>
            </a:r>
            <a:r>
              <a:rPr lang="ro-RO" sz="1700" dirty="0"/>
              <a:t> </a:t>
            </a:r>
            <a:r>
              <a:rPr lang="ro-RO" sz="1700" dirty="0" err="1"/>
              <a:t>train</a:t>
            </a:r>
            <a:r>
              <a:rPr lang="ro-RO" sz="1700" dirty="0"/>
              <a:t> =&gt; 24 h</a:t>
            </a:r>
          </a:p>
          <a:p>
            <a:endParaRPr lang="ro-RO" sz="1700" dirty="0"/>
          </a:p>
          <a:p>
            <a:r>
              <a:rPr lang="ro-RO" sz="1700" dirty="0"/>
              <a:t>Curtici – Craiova empty automotive train =&gt;16h</a:t>
            </a:r>
          </a:p>
          <a:p>
            <a:endParaRPr lang="ro-RO" sz="1700" dirty="0"/>
          </a:p>
          <a:p>
            <a:r>
              <a:rPr lang="ro-RO" sz="1700" dirty="0" err="1"/>
              <a:t>Ciumesti</a:t>
            </a:r>
            <a:r>
              <a:rPr lang="ro-RO" sz="1700" dirty="0"/>
              <a:t> – Curtici </a:t>
            </a:r>
            <a:r>
              <a:rPr lang="ro-RO" sz="1700" dirty="0" err="1"/>
              <a:t>automotive</a:t>
            </a:r>
            <a:r>
              <a:rPr lang="ro-RO" sz="1700" dirty="0"/>
              <a:t> </a:t>
            </a:r>
            <a:r>
              <a:rPr lang="ro-RO" sz="1700" dirty="0" err="1"/>
              <a:t>train</a:t>
            </a:r>
            <a:r>
              <a:rPr lang="ro-RO" sz="1700" dirty="0"/>
              <a:t> =&gt; 29 h</a:t>
            </a:r>
          </a:p>
          <a:p>
            <a:endParaRPr lang="ro-RO" sz="1700" dirty="0"/>
          </a:p>
          <a:p>
            <a:r>
              <a:rPr lang="ro-RO" sz="1700" dirty="0"/>
              <a:t>Curtici – Ciumesti empty automotive train =&gt;31h</a:t>
            </a:r>
          </a:p>
          <a:p>
            <a:endParaRPr lang="ro-RO" sz="1700" dirty="0"/>
          </a:p>
          <a:p>
            <a:r>
              <a:rPr lang="ro-RO" sz="1700" dirty="0"/>
              <a:t>Cerkezkoy – Munchen BSH train =&gt; 27 h</a:t>
            </a:r>
          </a:p>
          <a:p>
            <a:endParaRPr lang="ro-RO" sz="1700" dirty="0"/>
          </a:p>
          <a:p>
            <a:r>
              <a:rPr lang="ro-RO" sz="1700" dirty="0"/>
              <a:t>Rosenheim – Cerkezkoy BSH train =&gt; 21 h</a:t>
            </a:r>
          </a:p>
          <a:p>
            <a:endParaRPr lang="ro-RO" sz="1700" dirty="0"/>
          </a:p>
          <a:p>
            <a:r>
              <a:rPr lang="ro-RO" sz="1700" dirty="0"/>
              <a:t>Curtici –  Catusa loaded coke train =&gt; 45 h</a:t>
            </a:r>
          </a:p>
          <a:p>
            <a:r>
              <a:rPr lang="ro-RO" sz="1700" dirty="0"/>
              <a:t>Catusa – Curtici empty coke train =&gt; 41 h</a:t>
            </a:r>
          </a:p>
          <a:p>
            <a:endParaRPr lang="ro-RO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15" y="546876"/>
            <a:ext cx="4792685" cy="5841224"/>
          </a:xfrm>
        </p:spPr>
        <p:txBody>
          <a:bodyPr/>
          <a:lstStyle/>
          <a:p>
            <a:endParaRPr lang="ro-RO" dirty="0"/>
          </a:p>
          <a:p>
            <a:r>
              <a:rPr lang="ro-RO" sz="1700" dirty="0"/>
              <a:t>Craiova – Curtici </a:t>
            </a:r>
            <a:r>
              <a:rPr lang="ro-RO" sz="1700" dirty="0" err="1"/>
              <a:t>automotive</a:t>
            </a:r>
            <a:r>
              <a:rPr lang="ro-RO" sz="1700" dirty="0"/>
              <a:t> </a:t>
            </a:r>
            <a:r>
              <a:rPr lang="ro-RO" sz="1700" dirty="0" err="1"/>
              <a:t>train</a:t>
            </a:r>
            <a:r>
              <a:rPr lang="ro-RO" sz="1700" dirty="0"/>
              <a:t> =&gt;38 h</a:t>
            </a:r>
          </a:p>
          <a:p>
            <a:endParaRPr lang="ro-RO" sz="1700" dirty="0"/>
          </a:p>
          <a:p>
            <a:r>
              <a:rPr lang="ro-RO" sz="1700" dirty="0"/>
              <a:t>Curtici – Craiova </a:t>
            </a:r>
            <a:r>
              <a:rPr lang="ro-RO" sz="1700" dirty="0" err="1"/>
              <a:t>empty</a:t>
            </a:r>
            <a:r>
              <a:rPr lang="ro-RO" sz="1700" dirty="0"/>
              <a:t> </a:t>
            </a:r>
            <a:r>
              <a:rPr lang="ro-RO" sz="1700" dirty="0" err="1"/>
              <a:t>automotive</a:t>
            </a:r>
            <a:r>
              <a:rPr lang="ro-RO" sz="1700" dirty="0"/>
              <a:t> </a:t>
            </a:r>
            <a:r>
              <a:rPr lang="ro-RO" sz="1700" dirty="0" err="1"/>
              <a:t>train</a:t>
            </a:r>
            <a:r>
              <a:rPr lang="ro-RO" sz="1700" dirty="0"/>
              <a:t> =&gt; 22 h</a:t>
            </a:r>
          </a:p>
          <a:p>
            <a:endParaRPr lang="ro-RO" sz="1700" dirty="0"/>
          </a:p>
          <a:p>
            <a:r>
              <a:rPr lang="ro-RO" sz="1700" dirty="0" err="1"/>
              <a:t>Ciumesti</a:t>
            </a:r>
            <a:r>
              <a:rPr lang="ro-RO" sz="1700" dirty="0"/>
              <a:t> – Curtici </a:t>
            </a:r>
            <a:r>
              <a:rPr lang="ro-RO" sz="1700" dirty="0" err="1"/>
              <a:t>automotive</a:t>
            </a:r>
            <a:r>
              <a:rPr lang="ro-RO" sz="1700" dirty="0"/>
              <a:t> </a:t>
            </a:r>
            <a:r>
              <a:rPr lang="ro-RO" sz="1700" dirty="0" err="1"/>
              <a:t>train</a:t>
            </a:r>
            <a:r>
              <a:rPr lang="ro-RO" sz="1700" dirty="0"/>
              <a:t> =&gt; 37 h</a:t>
            </a:r>
          </a:p>
          <a:p>
            <a:endParaRPr lang="ro-RO" sz="1700" dirty="0"/>
          </a:p>
          <a:p>
            <a:r>
              <a:rPr lang="ro-RO" sz="1700" dirty="0"/>
              <a:t>Curtici – </a:t>
            </a:r>
            <a:r>
              <a:rPr lang="ro-RO" sz="1700" dirty="0" err="1"/>
              <a:t>Ciumesti</a:t>
            </a:r>
            <a:r>
              <a:rPr lang="ro-RO" sz="1700" dirty="0"/>
              <a:t> </a:t>
            </a:r>
            <a:r>
              <a:rPr lang="ro-RO" sz="1700" dirty="0" err="1"/>
              <a:t>empty</a:t>
            </a:r>
            <a:r>
              <a:rPr lang="ro-RO" sz="1700" dirty="0"/>
              <a:t> </a:t>
            </a:r>
            <a:r>
              <a:rPr lang="ro-RO" sz="1700" dirty="0" err="1"/>
              <a:t>automotive</a:t>
            </a:r>
            <a:r>
              <a:rPr lang="ro-RO" sz="1700" dirty="0"/>
              <a:t> </a:t>
            </a:r>
            <a:r>
              <a:rPr lang="ro-RO" sz="1700" dirty="0" err="1"/>
              <a:t>train</a:t>
            </a:r>
            <a:r>
              <a:rPr lang="ro-RO" sz="1700" dirty="0"/>
              <a:t> =&gt; 35 h</a:t>
            </a:r>
          </a:p>
          <a:p>
            <a:endParaRPr lang="ro-RO" sz="1700" dirty="0"/>
          </a:p>
          <a:p>
            <a:r>
              <a:rPr lang="ro-RO" sz="1700" dirty="0"/>
              <a:t>Cerkezkoy – Munchen BSH train =&gt; 46 h</a:t>
            </a:r>
          </a:p>
          <a:p>
            <a:endParaRPr lang="ro-RO" sz="1700" dirty="0"/>
          </a:p>
          <a:p>
            <a:r>
              <a:rPr lang="ro-RO" sz="1700" dirty="0"/>
              <a:t>Rosenheim – Cerkezkoy BSH train =&gt; 37 h</a:t>
            </a:r>
          </a:p>
          <a:p>
            <a:endParaRPr lang="ro-RO" sz="1700" dirty="0"/>
          </a:p>
          <a:p>
            <a:r>
              <a:rPr lang="ro-RO" sz="1700" dirty="0"/>
              <a:t>Curtici – Catusa loaded coke train =&gt; 74 h</a:t>
            </a:r>
          </a:p>
          <a:p>
            <a:r>
              <a:rPr lang="ro-RO" sz="1700" dirty="0"/>
              <a:t>Catusa – Curtici empty coke train =&gt; 63 h </a:t>
            </a:r>
            <a:endParaRPr lang="en-US" sz="1700" dirty="0"/>
          </a:p>
          <a:p>
            <a:endParaRPr lang="en-US" sz="17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28800" y="6083300"/>
            <a:ext cx="604520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Additional</a:t>
            </a:r>
            <a:r>
              <a:rPr lang="hu-HU" dirty="0"/>
              <a:t> 4-16 </a:t>
            </a:r>
            <a:r>
              <a:rPr lang="hu-HU" dirty="0" err="1"/>
              <a:t>hours</a:t>
            </a:r>
            <a:r>
              <a:rPr lang="hu-HU" dirty="0"/>
              <a:t> (</a:t>
            </a:r>
            <a:r>
              <a:rPr lang="hu-HU" dirty="0" err="1"/>
              <a:t>average</a:t>
            </a:r>
            <a:r>
              <a:rPr lang="hu-HU" dirty="0"/>
              <a:t> /</a:t>
            </a:r>
            <a:r>
              <a:rPr lang="hu-HU" dirty="0" err="1"/>
              <a:t>train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53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7" y="262800"/>
            <a:ext cx="7809061" cy="522288"/>
          </a:xfrm>
        </p:spPr>
        <p:txBody>
          <a:bodyPr/>
          <a:lstStyle/>
          <a:p>
            <a:r>
              <a:rPr lang="hu-HU" sz="2000" kern="1200" dirty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sz="2000" kern="1200" dirty="0">
                <a:solidFill>
                  <a:schemeClr val="tx1"/>
                </a:solidFill>
                <a:latin typeface="Arial" charset="0"/>
              </a:rPr>
              <a:t>ow could be improved the transit time of </a:t>
            </a:r>
            <a:r>
              <a:rPr lang="en-US" sz="2000" kern="1200" dirty="0" err="1">
                <a:solidFill>
                  <a:schemeClr val="tx1"/>
                </a:solidFill>
                <a:latin typeface="Arial" charset="0"/>
              </a:rPr>
              <a:t>Curtici</a:t>
            </a:r>
            <a:r>
              <a:rPr lang="en-US" sz="2000" kern="1200" dirty="0">
                <a:solidFill>
                  <a:schemeClr val="tx1"/>
                </a:solidFill>
                <a:latin typeface="Arial" charset="0"/>
              </a:rPr>
              <a:t> border crossing</a:t>
            </a:r>
            <a:r>
              <a:rPr lang="hu-HU" sz="2000" kern="1200" dirty="0">
                <a:solidFill>
                  <a:schemeClr val="tx1"/>
                </a:solidFill>
                <a:latin typeface="Arial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0794" y="1086664"/>
            <a:ext cx="862317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800" dirty="0" err="1" smtClean="0">
                <a:solidFill>
                  <a:srgbClr val="00B050"/>
                </a:solidFill>
              </a:rPr>
              <a:t>Increase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transparency</a:t>
            </a:r>
            <a:r>
              <a:rPr lang="hu-HU" sz="1800" dirty="0" smtClean="0">
                <a:solidFill>
                  <a:srgbClr val="00B050"/>
                </a:solidFill>
              </a:rPr>
              <a:t> of </a:t>
            </a:r>
            <a:r>
              <a:rPr lang="hu-HU" sz="1800" dirty="0" err="1" smtClean="0">
                <a:solidFill>
                  <a:srgbClr val="00B050"/>
                </a:solidFill>
              </a:rPr>
              <a:t>border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crossing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procedures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between</a:t>
            </a:r>
            <a:r>
              <a:rPr lang="hu-HU" sz="1800" dirty="0" smtClean="0">
                <a:solidFill>
                  <a:srgbClr val="00B050"/>
                </a:solidFill>
              </a:rPr>
              <a:t> CFR, </a:t>
            </a:r>
            <a:r>
              <a:rPr lang="hu-HU" sz="1800" dirty="0" err="1" smtClean="0">
                <a:solidFill>
                  <a:srgbClr val="00B050"/>
                </a:solidFill>
              </a:rPr>
              <a:t>Border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Police</a:t>
            </a:r>
            <a:r>
              <a:rPr lang="hu-HU" sz="1800" dirty="0" smtClean="0">
                <a:solidFill>
                  <a:srgbClr val="00B050"/>
                </a:solidFill>
              </a:rPr>
              <a:t>, </a:t>
            </a:r>
            <a:r>
              <a:rPr lang="hu-HU" sz="1800" dirty="0" err="1" smtClean="0">
                <a:solidFill>
                  <a:srgbClr val="00B050"/>
                </a:solidFill>
              </a:rPr>
              <a:t>RUs</a:t>
            </a:r>
            <a:r>
              <a:rPr lang="hu-HU" sz="1800" dirty="0" smtClean="0">
                <a:solidFill>
                  <a:srgbClr val="00B050"/>
                </a:solidFill>
              </a:rPr>
              <a:t> (</a:t>
            </a:r>
            <a:r>
              <a:rPr lang="hu-HU" sz="1800" dirty="0" err="1" smtClean="0">
                <a:solidFill>
                  <a:srgbClr val="00B050"/>
                </a:solidFill>
              </a:rPr>
              <a:t>to</a:t>
            </a:r>
            <a:r>
              <a:rPr lang="hu-HU" sz="1800" dirty="0" smtClean="0">
                <a:solidFill>
                  <a:srgbClr val="00B050"/>
                </a:solidFill>
              </a:rPr>
              <a:t> be </a:t>
            </a:r>
            <a:r>
              <a:rPr lang="hu-HU" sz="1800" dirty="0" err="1" smtClean="0">
                <a:solidFill>
                  <a:srgbClr val="00B050"/>
                </a:solidFill>
              </a:rPr>
              <a:t>decreased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waiting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time</a:t>
            </a:r>
            <a:r>
              <a:rPr lang="hu-HU" sz="1800" dirty="0" smtClean="0">
                <a:solidFill>
                  <a:srgbClr val="00B050"/>
                </a:solidFill>
              </a:rPr>
              <a:t> of BP </a:t>
            </a:r>
            <a:r>
              <a:rPr lang="hu-HU" sz="1800" dirty="0" err="1" smtClean="0">
                <a:solidFill>
                  <a:srgbClr val="00B050"/>
                </a:solidFill>
              </a:rPr>
              <a:t>activity</a:t>
            </a:r>
            <a:r>
              <a:rPr lang="hu-HU" sz="1800" dirty="0" smtClean="0">
                <a:solidFill>
                  <a:srgbClr val="00B050"/>
                </a:solidFill>
              </a:rPr>
              <a:t>)</a:t>
            </a:r>
          </a:p>
          <a:p>
            <a:endParaRPr lang="hu-HU" sz="1800" dirty="0" smtClean="0">
              <a:solidFill>
                <a:srgbClr val="00B050"/>
              </a:solidFill>
            </a:endParaRPr>
          </a:p>
          <a:p>
            <a:r>
              <a:rPr lang="hu-HU" sz="1800" dirty="0" err="1" smtClean="0">
                <a:solidFill>
                  <a:srgbClr val="00B050"/>
                </a:solidFill>
              </a:rPr>
              <a:t>Direct</a:t>
            </a:r>
            <a:r>
              <a:rPr lang="hu-HU" sz="1800" dirty="0" smtClean="0">
                <a:solidFill>
                  <a:srgbClr val="00B050"/>
                </a:solidFill>
              </a:rPr>
              <a:t> email </a:t>
            </a:r>
            <a:r>
              <a:rPr lang="hu-HU" sz="1800" dirty="0" err="1" smtClean="0">
                <a:solidFill>
                  <a:srgbClr val="00B050"/>
                </a:solidFill>
              </a:rPr>
              <a:t>communication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between</a:t>
            </a:r>
            <a:r>
              <a:rPr lang="hu-HU" sz="1800" dirty="0" smtClean="0">
                <a:solidFill>
                  <a:srgbClr val="00B050"/>
                </a:solidFill>
              </a:rPr>
              <a:t> CFR&amp;MAV/</a:t>
            </a:r>
            <a:r>
              <a:rPr lang="hu-HU" sz="1800" dirty="0" err="1" smtClean="0">
                <a:solidFill>
                  <a:srgbClr val="00B050"/>
                </a:solidFill>
              </a:rPr>
              <a:t>RUs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dispatchers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coordinating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the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Curtici</a:t>
            </a:r>
            <a:r>
              <a:rPr lang="hu-HU" sz="1800" dirty="0" smtClean="0">
                <a:solidFill>
                  <a:srgbClr val="00B050"/>
                </a:solidFill>
              </a:rPr>
              <a:t>-Lőkösháza </a:t>
            </a:r>
            <a:r>
              <a:rPr lang="hu-HU" sz="1800" dirty="0" err="1" smtClean="0">
                <a:solidFill>
                  <a:srgbClr val="00B050"/>
                </a:solidFill>
              </a:rPr>
              <a:t>border</a:t>
            </a:r>
            <a:endParaRPr lang="hu-HU" sz="1800" dirty="0" smtClean="0">
              <a:solidFill>
                <a:srgbClr val="00B050"/>
              </a:solidFill>
            </a:endParaRPr>
          </a:p>
          <a:p>
            <a:endParaRPr lang="hu-HU" sz="1800" dirty="0">
              <a:solidFill>
                <a:srgbClr val="00B050"/>
              </a:solidFill>
            </a:endParaRPr>
          </a:p>
          <a:p>
            <a:r>
              <a:rPr lang="hu-HU" sz="1800" dirty="0" smtClean="0">
                <a:solidFill>
                  <a:srgbClr val="00B050"/>
                </a:solidFill>
              </a:rPr>
              <a:t>CFR&amp;MAV </a:t>
            </a:r>
            <a:r>
              <a:rPr lang="hu-HU" sz="1800" dirty="0" err="1" smtClean="0">
                <a:solidFill>
                  <a:srgbClr val="00B050"/>
                </a:solidFill>
              </a:rPr>
              <a:t>dispatcher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plan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together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running</a:t>
            </a:r>
            <a:r>
              <a:rPr lang="hu-HU" sz="1800" dirty="0" smtClean="0">
                <a:solidFill>
                  <a:srgbClr val="00B050"/>
                </a:solidFill>
              </a:rPr>
              <a:t> of </a:t>
            </a:r>
            <a:r>
              <a:rPr lang="hu-HU" sz="1800" dirty="0" err="1" smtClean="0">
                <a:solidFill>
                  <a:srgbClr val="00B050"/>
                </a:solidFill>
              </a:rPr>
              <a:t>granted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corridor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trains</a:t>
            </a:r>
            <a:r>
              <a:rPr lang="hu-HU" sz="1800" dirty="0" smtClean="0">
                <a:solidFill>
                  <a:srgbClr val="00B050"/>
                </a:solidFill>
              </a:rPr>
              <a:t> in </a:t>
            </a:r>
            <a:r>
              <a:rPr lang="hu-HU" sz="1800" dirty="0" err="1" smtClean="0">
                <a:solidFill>
                  <a:srgbClr val="00B050"/>
                </a:solidFill>
              </a:rPr>
              <a:t>Curtici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for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the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next</a:t>
            </a:r>
            <a:r>
              <a:rPr lang="hu-HU" sz="1800" dirty="0" smtClean="0">
                <a:solidFill>
                  <a:srgbClr val="00B050"/>
                </a:solidFill>
              </a:rPr>
              <a:t> 6/12 </a:t>
            </a:r>
            <a:r>
              <a:rPr lang="hu-HU" sz="1800" dirty="0" err="1" smtClean="0">
                <a:solidFill>
                  <a:srgbClr val="00B050"/>
                </a:solidFill>
              </a:rPr>
              <a:t>hours</a:t>
            </a:r>
            <a:r>
              <a:rPr lang="hu-HU" sz="1800" dirty="0" smtClean="0">
                <a:solidFill>
                  <a:srgbClr val="00B050"/>
                </a:solidFill>
              </a:rPr>
              <a:t> (</a:t>
            </a:r>
            <a:r>
              <a:rPr lang="hu-HU" sz="1800" dirty="0" err="1" smtClean="0">
                <a:solidFill>
                  <a:srgbClr val="00B050"/>
                </a:solidFill>
              </a:rPr>
              <a:t>providing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corridor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train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err="1" smtClean="0">
                <a:solidFill>
                  <a:srgbClr val="00B050"/>
                </a:solidFill>
              </a:rPr>
              <a:t>priority</a:t>
            </a:r>
            <a:r>
              <a:rPr lang="hu-HU" sz="1800" dirty="0" smtClean="0">
                <a:solidFill>
                  <a:srgbClr val="00B050"/>
                </a:solidFill>
              </a:rPr>
              <a:t>)</a:t>
            </a:r>
          </a:p>
          <a:p>
            <a:endParaRPr lang="hu-HU" sz="1800" dirty="0" smtClean="0">
              <a:solidFill>
                <a:srgbClr val="00B050"/>
              </a:solidFill>
            </a:endParaRPr>
          </a:p>
          <a:p>
            <a:r>
              <a:rPr lang="hu-HU" sz="1800" dirty="0" err="1">
                <a:solidFill>
                  <a:srgbClr val="00B050"/>
                </a:solidFill>
              </a:rPr>
              <a:t>Information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dirty="0" err="1">
                <a:solidFill>
                  <a:srgbClr val="00B050"/>
                </a:solidFill>
              </a:rPr>
              <a:t>on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dirty="0" err="1">
                <a:solidFill>
                  <a:srgbClr val="00B050"/>
                </a:solidFill>
              </a:rPr>
              <a:t>TCRs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dirty="0" err="1">
                <a:solidFill>
                  <a:srgbClr val="00B050"/>
                </a:solidFill>
              </a:rPr>
              <a:t>for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dirty="0" err="1">
                <a:solidFill>
                  <a:srgbClr val="00B050"/>
                </a:solidFill>
              </a:rPr>
              <a:t>RUs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dirty="0" err="1">
                <a:solidFill>
                  <a:srgbClr val="00B050"/>
                </a:solidFill>
              </a:rPr>
              <a:t>according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dirty="0" err="1">
                <a:solidFill>
                  <a:srgbClr val="00B050"/>
                </a:solidFill>
              </a:rPr>
              <a:t>to</a:t>
            </a:r>
            <a:r>
              <a:rPr lang="hu-HU" sz="1800" dirty="0">
                <a:solidFill>
                  <a:srgbClr val="00B050"/>
                </a:solidFill>
              </a:rPr>
              <a:t> VII </a:t>
            </a:r>
            <a:r>
              <a:rPr lang="hu-HU" sz="1800" dirty="0" err="1">
                <a:solidFill>
                  <a:srgbClr val="00B050"/>
                </a:solidFill>
              </a:rPr>
              <a:t>Annex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dirty="0" smtClean="0">
                <a:solidFill>
                  <a:srgbClr val="00B050"/>
                </a:solidFill>
              </a:rPr>
              <a:t>2012/34/EC</a:t>
            </a:r>
          </a:p>
          <a:p>
            <a:endParaRPr lang="hu-HU" sz="1800" dirty="0"/>
          </a:p>
          <a:p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NSAs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(RO-HU)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cooperation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improvement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border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crossing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procedures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eliminate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national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rules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regulations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e.g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braking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train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</a:rPr>
              <a:t>composition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hu-HU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o-RO" sz="1800" dirty="0">
                <a:solidFill>
                  <a:schemeClr val="accent1">
                    <a:lumMod val="75000"/>
                  </a:schemeClr>
                </a:solidFill>
              </a:rPr>
              <a:t>The Governments of HU and RO to agree common HU and RO teams for Police Control </a:t>
            </a:r>
            <a:r>
              <a:rPr lang="ro-RO" sz="1800" dirty="0" smtClean="0">
                <a:solidFill>
                  <a:schemeClr val="accent1">
                    <a:lumMod val="75000"/>
                  </a:schemeClr>
                </a:solidFill>
              </a:rPr>
              <a:t>at </a:t>
            </a:r>
            <a:r>
              <a:rPr lang="ro-RO" sz="1800" dirty="0">
                <a:solidFill>
                  <a:schemeClr val="accent1">
                    <a:lumMod val="75000"/>
                  </a:schemeClr>
                </a:solidFill>
              </a:rPr>
              <a:t>Curtici Border</a:t>
            </a:r>
            <a:endParaRPr lang="hu-HU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 smtClean="0"/>
          </a:p>
          <a:p>
            <a:r>
              <a:rPr lang="hu-HU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Infrastructure</a:t>
            </a:r>
            <a:r>
              <a:rPr lang="hu-H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development</a:t>
            </a:r>
            <a:r>
              <a:rPr lang="hu-H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hu-HU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double</a:t>
            </a:r>
            <a:r>
              <a:rPr lang="hu-H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tracking</a:t>
            </a:r>
            <a:r>
              <a:rPr lang="hu-H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hu-HU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between</a:t>
            </a:r>
            <a:r>
              <a:rPr lang="hu-H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Békéscsaba- Lőkösháza gr.</a:t>
            </a:r>
            <a:endParaRPr lang="hu-HU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7086" y="1114697"/>
            <a:ext cx="523220" cy="51990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Long</a:t>
            </a:r>
            <a:r>
              <a:rPr lang="hu-HU" dirty="0" smtClean="0"/>
              <a:t>	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Medium</a:t>
            </a:r>
            <a:r>
              <a:rPr lang="hu-HU" dirty="0" smtClean="0"/>
              <a:t>	      </a:t>
            </a:r>
            <a:r>
              <a:rPr lang="hu-HU" dirty="0" err="1" smtClean="0">
                <a:solidFill>
                  <a:srgbClr val="00B050"/>
                </a:solidFill>
              </a:rPr>
              <a:t>Short</a:t>
            </a:r>
            <a:endParaRPr lang="hu-H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7" y="262800"/>
            <a:ext cx="7809061" cy="522288"/>
          </a:xfrm>
        </p:spPr>
        <p:txBody>
          <a:bodyPr/>
          <a:lstStyle/>
          <a:p>
            <a:r>
              <a:rPr lang="hu-HU" sz="2000" kern="1200" dirty="0" err="1" smtClean="0">
                <a:solidFill>
                  <a:schemeClr val="tx1"/>
                </a:solidFill>
                <a:latin typeface="Arial" charset="0"/>
              </a:rPr>
              <a:t>Workshop</a:t>
            </a:r>
            <a:r>
              <a:rPr lang="hu-HU" sz="2000" kern="1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hu-HU" sz="2000" kern="1200" dirty="0" err="1" smtClean="0">
                <a:solidFill>
                  <a:schemeClr val="tx1"/>
                </a:solidFill>
                <a:latin typeface="Arial" charset="0"/>
              </a:rPr>
              <a:t>on</a:t>
            </a:r>
            <a:r>
              <a:rPr lang="hu-HU" sz="2000" kern="1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kern="1200" dirty="0" smtClean="0">
                <a:solidFill>
                  <a:schemeClr val="tx1"/>
                </a:solidFill>
                <a:latin typeface="Arial" charset="0"/>
              </a:rPr>
              <a:t>improve</a:t>
            </a:r>
            <a:r>
              <a:rPr lang="hu-HU" sz="2000" kern="1200" dirty="0" smtClean="0">
                <a:solidFill>
                  <a:schemeClr val="tx1"/>
                </a:solidFill>
                <a:latin typeface="Arial" charset="0"/>
              </a:rPr>
              <a:t>ment of</a:t>
            </a:r>
            <a:r>
              <a:rPr lang="en-US" sz="2000" kern="1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hu-HU" sz="2000" kern="1200" dirty="0" err="1" smtClean="0">
                <a:solidFill>
                  <a:schemeClr val="tx1"/>
                </a:solidFill>
                <a:latin typeface="Arial" charset="0"/>
              </a:rPr>
              <a:t>rail</a:t>
            </a:r>
            <a:r>
              <a:rPr lang="hu-HU" sz="2000" kern="1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hu-HU" sz="2000" kern="1200" dirty="0" err="1" smtClean="0">
                <a:solidFill>
                  <a:schemeClr val="tx1"/>
                </a:solidFill>
                <a:latin typeface="Arial" charset="0"/>
              </a:rPr>
              <a:t>freight</a:t>
            </a:r>
            <a:r>
              <a:rPr lang="hu-HU" sz="2000" kern="1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hu-HU" sz="2000" kern="1200" dirty="0" err="1" smtClean="0">
                <a:solidFill>
                  <a:schemeClr val="tx1"/>
                </a:solidFill>
                <a:latin typeface="Arial" charset="0"/>
              </a:rPr>
              <a:t>transport</a:t>
            </a:r>
            <a:r>
              <a:rPr lang="hu-HU" sz="2000" kern="1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hu-HU" sz="2000" kern="1200" dirty="0" err="1" smtClean="0">
                <a:solidFill>
                  <a:schemeClr val="tx1"/>
                </a:solidFill>
                <a:latin typeface="Arial" charset="0"/>
              </a:rPr>
              <a:t>along</a:t>
            </a:r>
            <a:r>
              <a:rPr lang="hu-HU" sz="2000" kern="1200" dirty="0" smtClean="0">
                <a:solidFill>
                  <a:schemeClr val="tx1"/>
                </a:solidFill>
                <a:latin typeface="Arial" charset="0"/>
              </a:rPr>
              <a:t> OEM and </a:t>
            </a:r>
            <a:r>
              <a:rPr lang="hu-HU" sz="2000" kern="1200" dirty="0" err="1" smtClean="0">
                <a:solidFill>
                  <a:schemeClr val="tx1"/>
                </a:solidFill>
                <a:latin typeface="Arial" charset="0"/>
              </a:rPr>
              <a:t>RhD</a:t>
            </a:r>
            <a:r>
              <a:rPr lang="hu-HU" sz="2000" kern="1200" dirty="0" smtClean="0">
                <a:solidFill>
                  <a:schemeClr val="tx1"/>
                </a:solidFill>
                <a:latin typeface="Arial" charset="0"/>
              </a:rPr>
              <a:t> RFC</a:t>
            </a:r>
            <a:endParaRPr lang="hu-HU" sz="2000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387" y="1049086"/>
            <a:ext cx="9233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600" dirty="0" err="1" smtClean="0"/>
              <a:t>Participants</a:t>
            </a:r>
            <a:r>
              <a:rPr lang="hu-HU" sz="1600" dirty="0" smtClean="0"/>
              <a:t>:</a:t>
            </a:r>
          </a:p>
          <a:p>
            <a:pPr lvl="0"/>
            <a:r>
              <a:rPr lang="hu-HU" sz="1600" dirty="0" smtClean="0"/>
              <a:t>OEM and </a:t>
            </a:r>
            <a:r>
              <a:rPr lang="hu-HU" sz="1600" dirty="0" err="1" smtClean="0"/>
              <a:t>RhD</a:t>
            </a:r>
            <a:r>
              <a:rPr lang="hu-HU" sz="1600" dirty="0" smtClean="0"/>
              <a:t> </a:t>
            </a:r>
            <a:r>
              <a:rPr lang="en-US" sz="1600" dirty="0" smtClean="0"/>
              <a:t>RFC </a:t>
            </a:r>
            <a:r>
              <a:rPr lang="en-US" sz="1600" dirty="0" err="1"/>
              <a:t>ExBo</a:t>
            </a:r>
            <a:r>
              <a:rPr lang="en-US" sz="1600" dirty="0"/>
              <a:t> Member ministries </a:t>
            </a:r>
            <a:endParaRPr lang="hu-HU" sz="1600" dirty="0" smtClean="0"/>
          </a:p>
          <a:p>
            <a:pPr lvl="0"/>
            <a:r>
              <a:rPr lang="en-US" sz="1600" dirty="0" smtClean="0"/>
              <a:t>RFCs</a:t>
            </a:r>
            <a:r>
              <a:rPr lang="en-US" sz="1600" dirty="0"/>
              <a:t>’ Managing </a:t>
            </a:r>
            <a:r>
              <a:rPr lang="en-US" sz="1600" dirty="0" smtClean="0"/>
              <a:t>Directors</a:t>
            </a:r>
            <a:r>
              <a:rPr lang="hu-HU" sz="1600" dirty="0" smtClean="0"/>
              <a:t> (OEM and </a:t>
            </a:r>
            <a:r>
              <a:rPr lang="hu-HU" sz="1600" dirty="0" err="1" smtClean="0"/>
              <a:t>RhD</a:t>
            </a:r>
            <a:r>
              <a:rPr lang="hu-HU" sz="1600" dirty="0" smtClean="0"/>
              <a:t>)</a:t>
            </a:r>
            <a:endParaRPr lang="hu-HU" sz="1600" dirty="0"/>
          </a:p>
          <a:p>
            <a:r>
              <a:rPr lang="hu-HU" sz="1600" dirty="0" err="1" smtClean="0"/>
              <a:t>Infrastructure</a:t>
            </a:r>
            <a:r>
              <a:rPr lang="hu-HU" sz="1600" dirty="0" smtClean="0"/>
              <a:t> </a:t>
            </a:r>
            <a:r>
              <a:rPr lang="hu-HU" sz="1600" dirty="0" err="1" smtClean="0"/>
              <a:t>Managers</a:t>
            </a:r>
            <a:r>
              <a:rPr lang="hu-HU" sz="1600" dirty="0"/>
              <a:t> </a:t>
            </a:r>
            <a:r>
              <a:rPr lang="hu-HU" sz="1600" dirty="0" smtClean="0"/>
              <a:t>and C-</a:t>
            </a:r>
            <a:r>
              <a:rPr lang="hu-HU" sz="1600" dirty="0" err="1" smtClean="0"/>
              <a:t>OSSs</a:t>
            </a:r>
            <a:r>
              <a:rPr lang="hu-HU" sz="1600" dirty="0" smtClean="0"/>
              <a:t>, </a:t>
            </a:r>
            <a:r>
              <a:rPr lang="hu-HU" sz="1600" dirty="0" err="1" smtClean="0"/>
              <a:t>Railway</a:t>
            </a:r>
            <a:r>
              <a:rPr lang="hu-HU" sz="1600" dirty="0" smtClean="0"/>
              <a:t> </a:t>
            </a:r>
            <a:r>
              <a:rPr lang="hu-HU" sz="1600" dirty="0" err="1" smtClean="0"/>
              <a:t>Undertakings</a:t>
            </a:r>
            <a:endParaRPr lang="hu-HU" sz="1600" dirty="0" smtClean="0"/>
          </a:p>
          <a:p>
            <a:r>
              <a:rPr lang="hu-HU" sz="1600" dirty="0" err="1" smtClean="0"/>
              <a:t>NSAs</a:t>
            </a:r>
            <a:endParaRPr lang="hu-HU" sz="1600" dirty="0"/>
          </a:p>
          <a:p>
            <a:pPr lvl="0"/>
            <a:endParaRPr lang="hu-HU" sz="1600" dirty="0" smtClean="0"/>
          </a:p>
          <a:p>
            <a:pPr lvl="0"/>
            <a:r>
              <a:rPr lang="hu-HU" sz="1600" dirty="0" err="1" smtClean="0"/>
              <a:t>When</a:t>
            </a:r>
            <a:r>
              <a:rPr lang="hu-HU" sz="1600" dirty="0" smtClean="0"/>
              <a:t>: has </a:t>
            </a:r>
            <a:r>
              <a:rPr lang="hu-HU" sz="1600" dirty="0" err="1" smtClean="0"/>
              <a:t>not</a:t>
            </a:r>
            <a:r>
              <a:rPr lang="hu-HU" sz="1600" dirty="0" smtClean="0"/>
              <a:t> </a:t>
            </a:r>
            <a:r>
              <a:rPr lang="hu-HU" sz="1600" dirty="0" err="1" smtClean="0"/>
              <a:t>been</a:t>
            </a:r>
            <a:r>
              <a:rPr lang="hu-HU" sz="1600" dirty="0" smtClean="0"/>
              <a:t> fixed </a:t>
            </a:r>
            <a:r>
              <a:rPr lang="hu-HU" sz="1600" dirty="0" err="1" smtClean="0"/>
              <a:t>yet</a:t>
            </a:r>
            <a:endParaRPr lang="hu-HU" sz="1600" dirty="0" smtClean="0"/>
          </a:p>
          <a:p>
            <a:pPr lvl="0"/>
            <a:endParaRPr lang="hu-HU" sz="1600" dirty="0" smtClean="0"/>
          </a:p>
          <a:p>
            <a:pPr lvl="0"/>
            <a:r>
              <a:rPr lang="hu-HU" sz="1600" dirty="0" err="1" smtClean="0"/>
              <a:t>Topics</a:t>
            </a:r>
            <a:r>
              <a:rPr lang="hu-HU" sz="1600" dirty="0" smtClean="0"/>
              <a:t>:</a:t>
            </a:r>
            <a:endParaRPr lang="hu-HU" sz="1600" dirty="0"/>
          </a:p>
          <a:p>
            <a:pPr lvl="0"/>
            <a:r>
              <a:rPr lang="en-US" sz="1600" dirty="0" smtClean="0"/>
              <a:t>Speeding </a:t>
            </a:r>
            <a:r>
              <a:rPr lang="en-US" sz="1600" dirty="0"/>
              <a:t>up the checks by the border police (simultaneous train inspections instead of one train after the other – evaluate the provision of more staff)</a:t>
            </a:r>
            <a:endParaRPr lang="hu-HU" sz="1600" dirty="0"/>
          </a:p>
          <a:p>
            <a:r>
              <a:rPr lang="en-US" sz="1600" dirty="0"/>
              <a:t> </a:t>
            </a:r>
            <a:endParaRPr lang="hu-HU" sz="1600" dirty="0"/>
          </a:p>
          <a:p>
            <a:pPr lvl="0"/>
            <a:r>
              <a:rPr lang="en-US" sz="1600" dirty="0"/>
              <a:t>How to make MAV and especially CFR to stick to the requirements of Annex VII when planning and communication TCRs – including the ensuring of minimum path availability on the rerouting lines of the Romanian part of the RFCs</a:t>
            </a:r>
            <a:endParaRPr lang="hu-HU" sz="1600" dirty="0"/>
          </a:p>
          <a:p>
            <a:r>
              <a:rPr lang="en-US" sz="1600" dirty="0"/>
              <a:t> </a:t>
            </a:r>
            <a:endParaRPr lang="hu-HU" sz="1600" dirty="0"/>
          </a:p>
          <a:p>
            <a:r>
              <a:rPr lang="en-US" sz="1600" dirty="0" err="1"/>
              <a:t>Harmonise</a:t>
            </a:r>
            <a:r>
              <a:rPr lang="en-US" sz="1600" dirty="0"/>
              <a:t> rules and procedures in train operations wherever possible (follow-up on the Issues-Log initiative of the EC/ERA) </a:t>
            </a:r>
            <a:endParaRPr lang="hu-HU" sz="16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560388" y="262800"/>
            <a:ext cx="6328092" cy="522288"/>
          </a:xfrm>
        </p:spPr>
        <p:txBody>
          <a:bodyPr/>
          <a:lstStyle/>
          <a:p>
            <a:r>
              <a:rPr lang="pt-BR" dirty="0"/>
              <a:t>Issues Logbook – RUs contribution along O/EM Corridor</a:t>
            </a:r>
            <a:endParaRPr lang="hu-HU" dirty="0"/>
          </a:p>
        </p:txBody>
      </p:sp>
      <p:graphicFrame>
        <p:nvGraphicFramePr>
          <p:cNvPr id="6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23756"/>
              </p:ext>
            </p:extLst>
          </p:nvPr>
        </p:nvGraphicFramePr>
        <p:xfrm>
          <a:off x="846994" y="1353669"/>
          <a:ext cx="8011256" cy="2562664"/>
        </p:xfrm>
        <a:graphic>
          <a:graphicData uri="http://schemas.openxmlformats.org/drawingml/2006/table">
            <a:tbl>
              <a:tblPr/>
              <a:tblGrid>
                <a:gridCol w="3925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0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Title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199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RUs</a:t>
                      </a:r>
                      <a:r>
                        <a:rPr lang="hu-H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contribution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Braking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Discussion</a:t>
                      </a:r>
                      <a:r>
                        <a:rPr lang="hu-HU" sz="14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paper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baseline="0" dirty="0" err="1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was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baseline="0" dirty="0" err="1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carried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out </a:t>
                      </a:r>
                      <a:r>
                        <a:rPr lang="hu-HU" sz="1400" b="0" i="0" u="none" strike="noStrike" kern="1200" baseline="0" dirty="0" err="1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by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RCG</a:t>
                      </a:r>
                      <a:endParaRPr lang="it-IT" sz="1400" b="0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Train composition - Buffer </a:t>
                      </a:r>
                      <a:r>
                        <a:rPr lang="it-IT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wagons</a:t>
                      </a:r>
                      <a:r>
                        <a:rPr lang="hu-H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199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</a:t>
                      </a:r>
                      <a:r>
                        <a:rPr lang="hu-HU" sz="14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400" b="0" i="0" u="none" strike="noStrike" kern="1200" baseline="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baseline="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carried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 </a:t>
                      </a:r>
                      <a:r>
                        <a:rPr lang="hu-HU" sz="1400" b="0" i="0" u="none" strike="noStrike" kern="1200" baseline="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RCG</a:t>
                      </a:r>
                      <a:endParaRPr lang="it-IT" sz="1400" b="0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Technical checks at border stations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199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</a:t>
                      </a:r>
                      <a:r>
                        <a:rPr lang="hu-HU" sz="14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400" b="0" i="0" u="none" strike="noStrike" kern="1200" baseline="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baseline="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carried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 </a:t>
                      </a:r>
                      <a:r>
                        <a:rPr lang="hu-HU" sz="1400" b="0" i="0" u="none" strike="noStrike" kern="1200" baseline="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RCG</a:t>
                      </a:r>
                      <a:endParaRPr lang="it-IT" sz="1400" b="0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7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Mandatory checks in MS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199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</a:t>
                      </a:r>
                      <a:r>
                        <a:rPr lang="hu-HU" sz="14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400" b="0" i="0" u="none" strike="noStrike" kern="1200" baseline="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baseline="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carried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 </a:t>
                      </a:r>
                      <a:r>
                        <a:rPr lang="hu-HU" sz="1400" b="0" i="0" u="none" strike="noStrike" kern="1200" baseline="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hu-HU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RCG</a:t>
                      </a:r>
                      <a:endParaRPr lang="it-IT" sz="1400" b="0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442546" y="5365692"/>
            <a:ext cx="8820151" cy="830997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>
                <a:solidFill>
                  <a:srgbClr val="FF0000"/>
                </a:solidFill>
              </a:rPr>
              <a:t>RUs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asking</a:t>
            </a:r>
            <a:endParaRPr lang="hu-H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hu-HU" sz="2400" b="1" dirty="0" err="1" smtClean="0">
                <a:solidFill>
                  <a:srgbClr val="FF0000"/>
                </a:solidFill>
              </a:rPr>
              <a:t>Harmonise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different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above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mentioned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national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rules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46994" y="3916333"/>
            <a:ext cx="8011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hu-HU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hu-H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hu-H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u-H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hu-H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Hungary </a:t>
            </a:r>
            <a:r>
              <a:rPr lang="hu-HU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hu-H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RID </a:t>
            </a:r>
            <a:r>
              <a:rPr lang="hu-H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(01.08.2020)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8990" y="4484914"/>
            <a:ext cx="9677400" cy="646331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800" b="1" dirty="0" err="1" smtClean="0">
                <a:solidFill>
                  <a:schemeClr val="bg2"/>
                </a:solidFill>
              </a:rPr>
              <a:t>Consequency</a:t>
            </a:r>
            <a:r>
              <a:rPr lang="hu-HU" sz="1800" b="1" dirty="0" smtClean="0">
                <a:solidFill>
                  <a:schemeClr val="bg2"/>
                </a:solidFill>
              </a:rPr>
              <a:t>: </a:t>
            </a:r>
            <a:r>
              <a:rPr lang="hu-HU" sz="1800" b="1" dirty="0" err="1" smtClean="0">
                <a:solidFill>
                  <a:schemeClr val="bg2"/>
                </a:solidFill>
              </a:rPr>
              <a:t>Additional</a:t>
            </a:r>
            <a:r>
              <a:rPr lang="hu-HU" sz="1800" b="1" dirty="0" smtClean="0">
                <a:solidFill>
                  <a:schemeClr val="bg2"/>
                </a:solidFill>
              </a:rPr>
              <a:t> </a:t>
            </a:r>
            <a:r>
              <a:rPr lang="hu-HU" sz="1800" b="1" dirty="0" err="1">
                <a:solidFill>
                  <a:schemeClr val="bg2"/>
                </a:solidFill>
              </a:rPr>
              <a:t>technological</a:t>
            </a:r>
            <a:r>
              <a:rPr lang="hu-HU" sz="1800" b="1" dirty="0">
                <a:solidFill>
                  <a:schemeClr val="bg2"/>
                </a:solidFill>
              </a:rPr>
              <a:t> </a:t>
            </a:r>
            <a:r>
              <a:rPr lang="hu-HU" sz="1800" b="1" dirty="0" err="1">
                <a:solidFill>
                  <a:schemeClr val="bg2"/>
                </a:solidFill>
              </a:rPr>
              <a:t>time</a:t>
            </a:r>
            <a:r>
              <a:rPr lang="hu-HU" sz="1800" b="1" dirty="0">
                <a:solidFill>
                  <a:schemeClr val="bg2"/>
                </a:solidFill>
              </a:rPr>
              <a:t>, HR and </a:t>
            </a:r>
            <a:r>
              <a:rPr lang="hu-HU" sz="1800" b="1" dirty="0" err="1">
                <a:solidFill>
                  <a:schemeClr val="bg2"/>
                </a:solidFill>
              </a:rPr>
              <a:t>wagon</a:t>
            </a:r>
            <a:r>
              <a:rPr lang="hu-HU" sz="1800" b="1" dirty="0">
                <a:solidFill>
                  <a:schemeClr val="bg2"/>
                </a:solidFill>
              </a:rPr>
              <a:t> </a:t>
            </a:r>
            <a:r>
              <a:rPr lang="hu-HU" sz="1800" b="1" dirty="0" err="1">
                <a:solidFill>
                  <a:schemeClr val="bg2"/>
                </a:solidFill>
              </a:rPr>
              <a:t>resources</a:t>
            </a:r>
            <a:r>
              <a:rPr lang="hu-HU" sz="1800" b="1" dirty="0">
                <a:solidFill>
                  <a:schemeClr val="bg2"/>
                </a:solidFill>
              </a:rPr>
              <a:t>, </a:t>
            </a:r>
            <a:r>
              <a:rPr lang="hu-HU" sz="1800" b="1" dirty="0" err="1">
                <a:solidFill>
                  <a:schemeClr val="bg2"/>
                </a:solidFill>
              </a:rPr>
              <a:t>costs</a:t>
            </a:r>
            <a:r>
              <a:rPr lang="hu-HU" sz="1800" b="1" dirty="0">
                <a:solidFill>
                  <a:schemeClr val="bg2"/>
                </a:solidFill>
              </a:rPr>
              <a:t> </a:t>
            </a:r>
            <a:r>
              <a:rPr lang="hu-HU" sz="1800" b="1" dirty="0" err="1">
                <a:solidFill>
                  <a:schemeClr val="bg2"/>
                </a:solidFill>
              </a:rPr>
              <a:t>for</a:t>
            </a:r>
            <a:r>
              <a:rPr lang="hu-HU" sz="1800" b="1" dirty="0">
                <a:solidFill>
                  <a:schemeClr val="bg2"/>
                </a:solidFill>
              </a:rPr>
              <a:t> </a:t>
            </a:r>
            <a:r>
              <a:rPr lang="hu-HU" sz="1800" b="1" dirty="0" err="1">
                <a:solidFill>
                  <a:schemeClr val="bg2"/>
                </a:solidFill>
              </a:rPr>
              <a:t>RUs</a:t>
            </a:r>
            <a:endParaRPr lang="hu-HU" sz="1800" b="1" dirty="0">
              <a:solidFill>
                <a:schemeClr val="bg2"/>
              </a:solidFill>
            </a:endParaRPr>
          </a:p>
          <a:p>
            <a:r>
              <a:rPr lang="hu-HU" sz="1800" b="1" dirty="0" err="1">
                <a:solidFill>
                  <a:schemeClr val="bg2"/>
                </a:solidFill>
              </a:rPr>
              <a:t>Decrease</a:t>
            </a:r>
            <a:r>
              <a:rPr lang="hu-HU" sz="1800" b="1" dirty="0">
                <a:solidFill>
                  <a:schemeClr val="bg2"/>
                </a:solidFill>
              </a:rPr>
              <a:t> </a:t>
            </a:r>
            <a:r>
              <a:rPr lang="hu-HU" sz="1800" b="1" dirty="0" err="1" smtClean="0">
                <a:solidFill>
                  <a:schemeClr val="bg2"/>
                </a:solidFill>
              </a:rPr>
              <a:t>competitiveness</a:t>
            </a:r>
            <a:r>
              <a:rPr lang="hu-HU" sz="1800" b="1" dirty="0" smtClean="0">
                <a:solidFill>
                  <a:schemeClr val="bg2"/>
                </a:solidFill>
              </a:rPr>
              <a:t> and </a:t>
            </a:r>
            <a:r>
              <a:rPr lang="hu-HU" sz="1800" b="1" dirty="0" err="1" smtClean="0">
                <a:solidFill>
                  <a:schemeClr val="bg2"/>
                </a:solidFill>
              </a:rPr>
              <a:t>capacity</a:t>
            </a:r>
            <a:r>
              <a:rPr lang="hu-HU" sz="1800" b="1" dirty="0" smtClean="0">
                <a:solidFill>
                  <a:schemeClr val="bg2"/>
                </a:solidFill>
              </a:rPr>
              <a:t> </a:t>
            </a:r>
            <a:r>
              <a:rPr lang="hu-HU" sz="1800" b="1" dirty="0" err="1">
                <a:solidFill>
                  <a:schemeClr val="bg2"/>
                </a:solidFill>
              </a:rPr>
              <a:t>at</a:t>
            </a:r>
            <a:r>
              <a:rPr lang="hu-HU" sz="1800" b="1" dirty="0">
                <a:solidFill>
                  <a:schemeClr val="bg2"/>
                </a:solidFill>
              </a:rPr>
              <a:t> </a:t>
            </a:r>
            <a:r>
              <a:rPr lang="hu-HU" sz="1800" b="1" dirty="0" err="1">
                <a:solidFill>
                  <a:schemeClr val="bg2"/>
                </a:solidFill>
              </a:rPr>
              <a:t>border</a:t>
            </a:r>
            <a:r>
              <a:rPr lang="hu-HU" sz="1800" b="1" dirty="0">
                <a:solidFill>
                  <a:schemeClr val="bg2"/>
                </a:solidFill>
              </a:rPr>
              <a:t> </a:t>
            </a:r>
            <a:r>
              <a:rPr lang="hu-HU" sz="1800" b="1" dirty="0" err="1" smtClean="0">
                <a:solidFill>
                  <a:schemeClr val="bg2"/>
                </a:solidFill>
              </a:rPr>
              <a:t>stations</a:t>
            </a:r>
            <a:endParaRPr lang="hu-HU" sz="1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RCH">
  <a:themeElements>
    <a:clrScheme name="Benutzerdefiniert 38">
      <a:dk1>
        <a:srgbClr val="000000"/>
      </a:dk1>
      <a:lt1>
        <a:srgbClr val="FFFFFF"/>
      </a:lt1>
      <a:dk2>
        <a:srgbClr val="646464"/>
      </a:dk2>
      <a:lt2>
        <a:srgbClr val="959595"/>
      </a:lt2>
      <a:accent1>
        <a:srgbClr val="E2002A"/>
      </a:accent1>
      <a:accent2>
        <a:srgbClr val="ABABAB"/>
      </a:accent2>
      <a:accent3>
        <a:srgbClr val="7D7D7D"/>
      </a:accent3>
      <a:accent4>
        <a:srgbClr val="C1C1C1"/>
      </a:accent4>
      <a:accent5>
        <a:srgbClr val="D6D6D6"/>
      </a:accent5>
      <a:accent6>
        <a:srgbClr val="234B9E"/>
      </a:accent6>
      <a:hlink>
        <a:srgbClr val="234B9E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6977</TotalTime>
  <Words>1429</Words>
  <Application>Microsoft Office PowerPoint</Application>
  <PresentationFormat>A4 (210x297 mm)</PresentationFormat>
  <Paragraphs>243</Paragraphs>
  <Slides>15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Geneva</vt:lpstr>
      <vt:lpstr>Times New Roman</vt:lpstr>
      <vt:lpstr>Wingdings</vt:lpstr>
      <vt:lpstr>Master_RCH</vt:lpstr>
      <vt:lpstr>Expectations and suggestions of Railway Undertakings</vt:lpstr>
      <vt:lpstr>RCG corridor train performance along RFC7 (2021.01.01-03.31)</vt:lpstr>
      <vt:lpstr>RFC7: Sopron – BILK – Kapikule (exp: ~3,5 day, ~20km/h; act: ~3,5-5 day ~15km/h)</vt:lpstr>
      <vt:lpstr>RFC7: Sopron – BILK – Kapikule (exp: ~3,5 day, ~20km/h; act: ~3,5-5 day ~15km/h)</vt:lpstr>
      <vt:lpstr>Average speed of RCG corridor trains (4-9 week 2021)</vt:lpstr>
      <vt:lpstr>Transit time -  timetable vs. transit time -  real (Romania)</vt:lpstr>
      <vt:lpstr>How could be improved the transit time of Curtici border crossing?</vt:lpstr>
      <vt:lpstr>Workshop on improvement of rail freight transport along OEM and RhD RFC</vt:lpstr>
      <vt:lpstr>Issues Logbook – RUs contribution along O/EM Corridor</vt:lpstr>
      <vt:lpstr>Regulatory and operational interoperability</vt:lpstr>
      <vt:lpstr>Main expectations/ key issues along OEM Corridor</vt:lpstr>
      <vt:lpstr>Opportunities and threats along O/EM Corridor</vt:lpstr>
      <vt:lpstr>Expectations - conclusions</vt:lpstr>
      <vt:lpstr>Expectations - conclusions</vt:lpstr>
      <vt:lpstr>PowerPoint-bemutató</vt:lpstr>
    </vt:vector>
  </TitlesOfParts>
  <Company>Lukas 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Péter Gabriella</dc:creator>
  <cp:lastModifiedBy>Farkas Gyula Dr.</cp:lastModifiedBy>
  <cp:revision>849</cp:revision>
  <cp:lastPrinted>2014-12-01T09:47:10Z</cp:lastPrinted>
  <dcterms:created xsi:type="dcterms:W3CDTF">2012-02-20T16:22:48Z</dcterms:created>
  <dcterms:modified xsi:type="dcterms:W3CDTF">2021-04-13T14:36:48Z</dcterms:modified>
</cp:coreProperties>
</file>