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300" r:id="rId2"/>
    <p:sldId id="288" r:id="rId3"/>
    <p:sldId id="328" r:id="rId4"/>
    <p:sldId id="329" r:id="rId5"/>
    <p:sldId id="330" r:id="rId6"/>
  </p:sldIdLst>
  <p:sldSz cx="12801600" cy="9601200" type="A3"/>
  <p:notesSz cx="6797675" cy="9928225"/>
  <p:defaultTextStyle>
    <a:defPPr>
      <a:defRPr lang="hu-HU"/>
    </a:defPPr>
    <a:lvl1pPr marL="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1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PE" initials="VPE" lastIdx="1" clrIdx="0">
    <p:extLst>
      <p:ext uri="{19B8F6BF-5375-455C-9EA6-DF929625EA0E}">
        <p15:presenceInfo xmlns:p15="http://schemas.microsoft.com/office/powerpoint/2012/main" userId="VP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B4"/>
    <a:srgbClr val="FAFAF8"/>
    <a:srgbClr val="25874A"/>
    <a:srgbClr val="FFC000"/>
    <a:srgbClr val="FF9900"/>
    <a:srgbClr val="0369AE"/>
    <a:srgbClr val="A1C490"/>
    <a:srgbClr val="CBCB00"/>
    <a:srgbClr val="BA8748"/>
    <a:srgbClr val="15C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16" autoAdjust="0"/>
  </p:normalViewPr>
  <p:slideViewPr>
    <p:cSldViewPr snapToGrid="0">
      <p:cViewPr varScale="1">
        <p:scale>
          <a:sx n="80" d="100"/>
          <a:sy n="80" d="100"/>
        </p:scale>
        <p:origin x="774" y="108"/>
      </p:cViewPr>
      <p:guideLst>
        <p:guide orient="horz" pos="3001"/>
        <p:guide pos="403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79C67-1CE6-42C0-9DBB-BEEB4F14040E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16EB5-9801-4796-B143-AE5183D04E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21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6EB5-9801-4796-B143-AE5183D04EA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0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316EB5-9801-4796-B143-AE5183D04EA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321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316EB5-9801-4796-B143-AE5183D04EA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02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316EB5-9801-4796-B143-AE5183D04EA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320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60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9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34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145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7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40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602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591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725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606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14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7282-CBB0-4ABD-8B45-8DED39FD8C6C}" type="datetimeFigureOut">
              <a:rPr lang="hu-HU" smtClean="0"/>
              <a:t>2021. 04. 13.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6F911-AF71-4843-A525-F993FBBDA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194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canmedfreight.eu/scanmedrfc/services/capacity-offer/tico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hyperlink" Target="https://www.scanmedfreight.eu/scanmedrfc/services/capacity-offer/tic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canmedfreight.eu/scanmedrfc/services/capacity-offer/tico/" TargetMode="Externa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9131474"/>
            <a:ext cx="12801600" cy="468000"/>
          </a:xfrm>
          <a:prstGeom prst="rect">
            <a:avLst/>
          </a:prstGeom>
          <a:solidFill>
            <a:srgbClr val="238C3D"/>
          </a:solidFill>
          <a:ln>
            <a:solidFill>
              <a:srgbClr val="238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0" y="1"/>
            <a:ext cx="12801600" cy="468000"/>
          </a:xfrm>
          <a:prstGeom prst="rect">
            <a:avLst/>
          </a:prstGeom>
          <a:solidFill>
            <a:srgbClr val="238C3D"/>
          </a:solidFill>
          <a:ln>
            <a:solidFill>
              <a:srgbClr val="238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2270586" y="4809389"/>
            <a:ext cx="8278834" cy="130294"/>
          </a:xfrm>
          <a:prstGeom prst="rect">
            <a:avLst/>
          </a:prstGeom>
          <a:gradFill>
            <a:gsLst>
              <a:gs pos="0">
                <a:srgbClr val="1DC85C"/>
              </a:gs>
              <a:gs pos="50000">
                <a:srgbClr val="107F30"/>
              </a:gs>
              <a:gs pos="61000">
                <a:srgbClr val="0C7028"/>
              </a:gs>
              <a:gs pos="100000">
                <a:srgbClr val="033B0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Textplatzhalter 3"/>
          <p:cNvSpPr txBox="1">
            <a:spLocks/>
          </p:cNvSpPr>
          <p:nvPr/>
        </p:nvSpPr>
        <p:spPr>
          <a:xfrm>
            <a:off x="252662" y="4207391"/>
            <a:ext cx="12296274" cy="37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Introduction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of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terminal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integrated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capacity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offer</a:t>
            </a:r>
            <a:endParaRPr lang="de-DE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32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Textplatzhalter 3"/>
          <p:cNvSpPr txBox="1">
            <a:spLocks/>
          </p:cNvSpPr>
          <p:nvPr/>
        </p:nvSpPr>
        <p:spPr>
          <a:xfrm>
            <a:off x="3742039" y="4955107"/>
            <a:ext cx="5777742" cy="994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Advisory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groups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meeting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14</a:t>
            </a:r>
            <a:r>
              <a:rPr lang="hu-HU" sz="2400" cap="none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th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hu-HU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April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hu-HU" sz="2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2021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126252" y="8732605"/>
            <a:ext cx="2549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400" dirty="0">
                <a:solidFill>
                  <a:srgbClr val="238C3D"/>
                </a:solidFill>
              </a:rPr>
              <a:t>www.rfc7.com | </a:t>
            </a:r>
            <a:r>
              <a:rPr lang="hu-HU" sz="1400" dirty="0" err="1">
                <a:solidFill>
                  <a:srgbClr val="238C3D"/>
                </a:solidFill>
              </a:rPr>
              <a:t>coss</a:t>
            </a:r>
            <a:r>
              <a:rPr lang="hu-HU" sz="1400" dirty="0">
                <a:solidFill>
                  <a:srgbClr val="238C3D"/>
                </a:solidFill>
              </a:rPr>
              <a:t>@rfc7.com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C3707B5-34FA-42AB-ADA6-0C0C2273D8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389" y="2824301"/>
            <a:ext cx="380282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80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C7546E47-D3FB-4981-9707-DEA749D96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58" y="3657776"/>
            <a:ext cx="11690957" cy="50177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0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831649" y="9154616"/>
            <a:ext cx="2743200" cy="365125"/>
          </a:xfrm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575" indent="-38099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3962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33547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43131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b="0" dirty="0">
                <a:solidFill>
                  <a:srgbClr val="898989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" name="Téglalap 12"/>
          <p:cNvSpPr/>
          <p:nvPr/>
        </p:nvSpPr>
        <p:spPr>
          <a:xfrm>
            <a:off x="1" y="0"/>
            <a:ext cx="334433" cy="9601200"/>
          </a:xfrm>
          <a:prstGeom prst="rect">
            <a:avLst/>
          </a:prstGeom>
          <a:solidFill>
            <a:srgbClr val="1D8A39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2400" dirty="0">
              <a:solidFill>
                <a:prstClr val="white"/>
              </a:solidFill>
            </a:endParaRPr>
          </a:p>
        </p:txBody>
      </p:sp>
      <p:sp>
        <p:nvSpPr>
          <p:cNvPr id="106" name="Textplatzhalter 3"/>
          <p:cNvSpPr txBox="1">
            <a:spLocks/>
          </p:cNvSpPr>
          <p:nvPr/>
        </p:nvSpPr>
        <p:spPr>
          <a:xfrm>
            <a:off x="657902" y="419670"/>
            <a:ext cx="11265874" cy="37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Terminal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integrated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capacity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offer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-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tico</a:t>
            </a:r>
            <a:endParaRPr kumimoji="0" lang="de-DE" sz="24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755438" y="863695"/>
            <a:ext cx="11546200" cy="176509"/>
          </a:xfrm>
          <a:prstGeom prst="rect">
            <a:avLst/>
          </a:prstGeom>
          <a:gradFill>
            <a:gsLst>
              <a:gs pos="0">
                <a:srgbClr val="1DC85C"/>
              </a:gs>
              <a:gs pos="50000">
                <a:srgbClr val="107F30"/>
              </a:gs>
              <a:gs pos="61000">
                <a:srgbClr val="0C7028"/>
              </a:gs>
              <a:gs pos="100000">
                <a:srgbClr val="033B0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6" name="Kép 35">
            <a:extLst>
              <a:ext uri="{FF2B5EF4-FFF2-40B4-BE49-F238E27FC236}">
                <a16:creationId xmlns:a16="http://schemas.microsoft.com/office/drawing/2014/main" id="{25B4B629-0212-4940-9397-53147BA0D9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37" y="265296"/>
            <a:ext cx="1620000" cy="459923"/>
          </a:xfrm>
          <a:prstGeom prst="rect">
            <a:avLst/>
          </a:prstGeom>
        </p:spPr>
      </p:pic>
      <p:sp>
        <p:nvSpPr>
          <p:cNvPr id="43" name="Szövegdoboz 42">
            <a:extLst>
              <a:ext uri="{FF2B5EF4-FFF2-40B4-BE49-F238E27FC236}">
                <a16:creationId xmlns:a16="http://schemas.microsoft.com/office/drawing/2014/main" id="{35A073CC-6FB0-41BF-9071-D303B9E2AE2A}"/>
              </a:ext>
            </a:extLst>
          </p:cNvPr>
          <p:cNvSpPr txBox="1"/>
          <p:nvPr/>
        </p:nvSpPr>
        <p:spPr>
          <a:xfrm>
            <a:off x="755438" y="1265239"/>
            <a:ext cx="1154619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2200" b="1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Sector </a:t>
            </a:r>
            <a:r>
              <a:rPr lang="hu-HU" sz="2200" b="1" spc="3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Statement</a:t>
            </a:r>
            <a:r>
              <a:rPr lang="hu-HU" sz="2200" b="1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Group </a:t>
            </a:r>
            <a:r>
              <a:rPr lang="en-US" sz="2200" b="1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Priority 2: New concepts for capacity offer on RFCs</a:t>
            </a:r>
          </a:p>
          <a:p>
            <a:pPr algn="ctr"/>
            <a:r>
              <a:rPr lang="en-US" sz="2200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The revision and updating of the capacity concepts offered via the Rail Freight Corridors is aiming to provide a capacity solution for each market requirement</a:t>
            </a:r>
            <a:r>
              <a:rPr lang="hu-HU" sz="2200" spc="30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hu-HU" sz="2200" spc="3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GB" sz="2200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TICO is an official capacity product on RFC3</a:t>
            </a:r>
            <a:r>
              <a:rPr lang="hu-HU" sz="2200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hu-HU" sz="2200" spc="3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Scan-Med</a:t>
            </a:r>
            <a:r>
              <a:rPr lang="hu-HU" sz="2200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en-GB" sz="2200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from Timetable 2021 </a:t>
            </a:r>
            <a:r>
              <a:rPr lang="en-GB" sz="2200" b="1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allowing customers to request for terminal capacity together with pre-arranged paths (</a:t>
            </a:r>
            <a:r>
              <a:rPr lang="en-GB" sz="2200" b="1" spc="3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PaPs</a:t>
            </a:r>
            <a:r>
              <a:rPr lang="en-GB" sz="2200" b="1" spc="3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) in one step. </a:t>
            </a:r>
            <a:endParaRPr lang="hu-HU" sz="2200" b="1" spc="3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6" name="Ovale 48">
            <a:extLst>
              <a:ext uri="{FF2B5EF4-FFF2-40B4-BE49-F238E27FC236}">
                <a16:creationId xmlns:a16="http://schemas.microsoft.com/office/drawing/2014/main" id="{D3221486-BFDF-46AD-B709-5B1D7D5009AE}"/>
              </a:ext>
            </a:extLst>
          </p:cNvPr>
          <p:cNvSpPr/>
          <p:nvPr/>
        </p:nvSpPr>
        <p:spPr>
          <a:xfrm>
            <a:off x="745954" y="8398040"/>
            <a:ext cx="301461" cy="229009"/>
          </a:xfrm>
          <a:prstGeom prst="ellipse">
            <a:avLst/>
          </a:prstGeom>
          <a:solidFill>
            <a:srgbClr val="DEDC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77" name="Tabelle 1">
            <a:extLst>
              <a:ext uri="{FF2B5EF4-FFF2-40B4-BE49-F238E27FC236}">
                <a16:creationId xmlns:a16="http://schemas.microsoft.com/office/drawing/2014/main" id="{871C1FD9-27FF-4329-A35B-69E782D32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767"/>
              </p:ext>
            </p:extLst>
          </p:nvPr>
        </p:nvGraphicFramePr>
        <p:xfrm>
          <a:off x="1047415" y="8388987"/>
          <a:ext cx="2959097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097">
                  <a:extLst>
                    <a:ext uri="{9D8B030D-6E8A-4147-A177-3AD203B41FA5}">
                      <a16:colId xmlns:a16="http://schemas.microsoft.com/office/drawing/2014/main" val="789095185"/>
                    </a:ext>
                  </a:extLst>
                </a:gridCol>
              </a:tblGrid>
              <a:tr h="229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Applied TICO Level (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see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slide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8678429"/>
                  </a:ext>
                </a:extLst>
              </a:tr>
            </a:tbl>
          </a:graphicData>
        </a:graphic>
      </p:graphicFrame>
      <p:sp>
        <p:nvSpPr>
          <p:cNvPr id="121" name="Szövegdoboz 120">
            <a:extLst>
              <a:ext uri="{FF2B5EF4-FFF2-40B4-BE49-F238E27FC236}">
                <a16:creationId xmlns:a16="http://schemas.microsoft.com/office/drawing/2014/main" id="{DF1ADA05-5E0B-4431-97EE-CC761FE06F9B}"/>
              </a:ext>
            </a:extLst>
          </p:cNvPr>
          <p:cNvSpPr txBox="1"/>
          <p:nvPr/>
        </p:nvSpPr>
        <p:spPr>
          <a:xfrm>
            <a:off x="1999564" y="8752403"/>
            <a:ext cx="85825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dirty="0" err="1"/>
              <a:t>Further</a:t>
            </a:r>
            <a:r>
              <a:rPr lang="hu-HU" sz="1600" dirty="0"/>
              <a:t> </a:t>
            </a:r>
            <a:r>
              <a:rPr lang="hu-HU" sz="1600" dirty="0" err="1"/>
              <a:t>information</a:t>
            </a:r>
            <a:r>
              <a:rPr lang="hu-HU" sz="1600" dirty="0"/>
              <a:t> </a:t>
            </a:r>
            <a:r>
              <a:rPr lang="hu-HU" sz="1600" dirty="0" err="1"/>
              <a:t>available</a:t>
            </a:r>
            <a:r>
              <a:rPr lang="hu-HU" sz="1600" dirty="0"/>
              <a:t> </a:t>
            </a:r>
            <a:r>
              <a:rPr lang="hu-HU" sz="1600" dirty="0" err="1"/>
              <a:t>at</a:t>
            </a:r>
            <a:r>
              <a:rPr lang="hu-HU" sz="1600" dirty="0"/>
              <a:t>:</a:t>
            </a:r>
            <a:endParaRPr lang="hu-HU" sz="1600" dirty="0">
              <a:hlinkClick r:id="rId5"/>
            </a:endParaRPr>
          </a:p>
          <a:p>
            <a:pPr algn="ctr"/>
            <a:r>
              <a:rPr lang="hu-HU" sz="1600" dirty="0">
                <a:hlinkClick r:id="rId5"/>
              </a:rPr>
              <a:t>https://www.scanmedfreight.eu/scanmedrfc/services/capacity-offer/tico/</a:t>
            </a:r>
            <a:r>
              <a:rPr lang="hu-H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00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831649" y="9154616"/>
            <a:ext cx="2743200" cy="365125"/>
          </a:xfrm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575" indent="-38099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3962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33547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43131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b="0" dirty="0">
                <a:solidFill>
                  <a:srgbClr val="898989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3" name="Téglalap 12"/>
          <p:cNvSpPr/>
          <p:nvPr/>
        </p:nvSpPr>
        <p:spPr>
          <a:xfrm>
            <a:off x="1" y="0"/>
            <a:ext cx="334433" cy="9601200"/>
          </a:xfrm>
          <a:prstGeom prst="rect">
            <a:avLst/>
          </a:prstGeom>
          <a:solidFill>
            <a:srgbClr val="1D8A39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2400" dirty="0">
              <a:solidFill>
                <a:prstClr val="white"/>
              </a:solidFill>
            </a:endParaRPr>
          </a:p>
        </p:txBody>
      </p:sp>
      <p:sp>
        <p:nvSpPr>
          <p:cNvPr id="106" name="Textplatzhalter 3"/>
          <p:cNvSpPr txBox="1">
            <a:spLocks/>
          </p:cNvSpPr>
          <p:nvPr/>
        </p:nvSpPr>
        <p:spPr>
          <a:xfrm>
            <a:off x="657902" y="419670"/>
            <a:ext cx="11265874" cy="37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Terminal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integrated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capacity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offer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-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tico</a:t>
            </a:r>
            <a:endParaRPr kumimoji="0" lang="de-DE" sz="24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755438" y="863695"/>
            <a:ext cx="11546200" cy="176509"/>
          </a:xfrm>
          <a:prstGeom prst="rect">
            <a:avLst/>
          </a:prstGeom>
          <a:gradFill>
            <a:gsLst>
              <a:gs pos="0">
                <a:srgbClr val="1DC85C"/>
              </a:gs>
              <a:gs pos="50000">
                <a:srgbClr val="107F30"/>
              </a:gs>
              <a:gs pos="61000">
                <a:srgbClr val="0C7028"/>
              </a:gs>
              <a:gs pos="100000">
                <a:srgbClr val="033B0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6" name="Kép 35">
            <a:extLst>
              <a:ext uri="{FF2B5EF4-FFF2-40B4-BE49-F238E27FC236}">
                <a16:creationId xmlns:a16="http://schemas.microsoft.com/office/drawing/2014/main" id="{25B4B629-0212-4940-9397-53147BA0D9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37" y="265296"/>
            <a:ext cx="1620000" cy="459923"/>
          </a:xfrm>
          <a:prstGeom prst="rect">
            <a:avLst/>
          </a:prstGeom>
        </p:spPr>
      </p:pic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269BD2B0-0C3A-45DC-A895-4B5225A7F9E8}"/>
              </a:ext>
            </a:extLst>
          </p:cNvPr>
          <p:cNvGrpSpPr>
            <a:grpSpLocks noChangeAspect="1"/>
          </p:cNvGrpSpPr>
          <p:nvPr/>
        </p:nvGrpSpPr>
        <p:grpSpPr>
          <a:xfrm>
            <a:off x="838444" y="1705968"/>
            <a:ext cx="11380188" cy="6791987"/>
            <a:chOff x="387218" y="1372048"/>
            <a:chExt cx="8617827" cy="5143340"/>
          </a:xfrm>
        </p:grpSpPr>
        <p:sp>
          <p:nvSpPr>
            <p:cNvPr id="14" name="Gleichschenkliges Dreieck 2">
              <a:extLst>
                <a:ext uri="{FF2B5EF4-FFF2-40B4-BE49-F238E27FC236}">
                  <a16:creationId xmlns:a16="http://schemas.microsoft.com/office/drawing/2014/main" id="{E3FF295C-E90C-46FB-81E0-7909D8C45C56}"/>
                </a:ext>
              </a:extLst>
            </p:cNvPr>
            <p:cNvSpPr/>
            <p:nvPr/>
          </p:nvSpPr>
          <p:spPr>
            <a:xfrm>
              <a:off x="6675910" y="1519041"/>
              <a:ext cx="2251274" cy="4989453"/>
            </a:xfrm>
            <a:prstGeom prst="triangle">
              <a:avLst/>
            </a:prstGeom>
            <a:solidFill>
              <a:srgbClr val="00B2B4"/>
            </a:solidFill>
            <a:ln>
              <a:solidFill>
                <a:srgbClr val="00B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58">
              <a:extLst>
                <a:ext uri="{FF2B5EF4-FFF2-40B4-BE49-F238E27FC236}">
                  <a16:creationId xmlns:a16="http://schemas.microsoft.com/office/drawing/2014/main" id="{F0524787-8D0B-4BC8-8626-F87865D80CC7}"/>
                </a:ext>
              </a:extLst>
            </p:cNvPr>
            <p:cNvSpPr/>
            <p:nvPr/>
          </p:nvSpPr>
          <p:spPr>
            <a:xfrm>
              <a:off x="6241629" y="3901899"/>
              <a:ext cx="2436700" cy="261183"/>
            </a:xfrm>
            <a:prstGeom prst="rect">
              <a:avLst/>
            </a:prstGeom>
            <a:solidFill>
              <a:srgbClr val="FAFA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6" name="Rechteck 59">
              <a:extLst>
                <a:ext uri="{FF2B5EF4-FFF2-40B4-BE49-F238E27FC236}">
                  <a16:creationId xmlns:a16="http://schemas.microsoft.com/office/drawing/2014/main" id="{6FA0C758-B59D-4062-BF6C-34FBDF5D318C}"/>
                </a:ext>
              </a:extLst>
            </p:cNvPr>
            <p:cNvSpPr/>
            <p:nvPr/>
          </p:nvSpPr>
          <p:spPr>
            <a:xfrm>
              <a:off x="6568345" y="5086832"/>
              <a:ext cx="2436700" cy="314550"/>
            </a:xfrm>
            <a:prstGeom prst="rect">
              <a:avLst/>
            </a:prstGeom>
            <a:solidFill>
              <a:srgbClr val="FAFA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7" name="Rechteck 11">
              <a:extLst>
                <a:ext uri="{FF2B5EF4-FFF2-40B4-BE49-F238E27FC236}">
                  <a16:creationId xmlns:a16="http://schemas.microsoft.com/office/drawing/2014/main" id="{EB1BFC5E-0416-46D9-822D-448DD2FAEDDD}"/>
                </a:ext>
              </a:extLst>
            </p:cNvPr>
            <p:cNvSpPr/>
            <p:nvPr/>
          </p:nvSpPr>
          <p:spPr>
            <a:xfrm>
              <a:off x="6339655" y="2519552"/>
              <a:ext cx="2436700" cy="185873"/>
            </a:xfrm>
            <a:prstGeom prst="rect">
              <a:avLst/>
            </a:prstGeom>
            <a:solidFill>
              <a:srgbClr val="FAFA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8" name="Abgerundetes Rechteck 15">
              <a:extLst>
                <a:ext uri="{FF2B5EF4-FFF2-40B4-BE49-F238E27FC236}">
                  <a16:creationId xmlns:a16="http://schemas.microsoft.com/office/drawing/2014/main" id="{223C6F6B-5B79-4668-8A13-5E13A67632E0}"/>
                </a:ext>
              </a:extLst>
            </p:cNvPr>
            <p:cNvSpPr/>
            <p:nvPr/>
          </p:nvSpPr>
          <p:spPr>
            <a:xfrm>
              <a:off x="603921" y="1510182"/>
              <a:ext cx="5735734" cy="996378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00B2B4"/>
              </a:solidFill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477">
                <a:solidFill>
                  <a:srgbClr val="FFFFFF"/>
                </a:solidFill>
                <a:latin typeface="DB Office"/>
              </a:endParaRPr>
            </a:p>
          </p:txBody>
        </p:sp>
        <p:sp>
          <p:nvSpPr>
            <p:cNvPr id="19" name="Abgerundetes Rechteck 19">
              <a:extLst>
                <a:ext uri="{FF2B5EF4-FFF2-40B4-BE49-F238E27FC236}">
                  <a16:creationId xmlns:a16="http://schemas.microsoft.com/office/drawing/2014/main" id="{05C20CF2-4E41-45D7-B23D-F87663B9FA2E}"/>
                </a:ext>
              </a:extLst>
            </p:cNvPr>
            <p:cNvSpPr/>
            <p:nvPr/>
          </p:nvSpPr>
          <p:spPr>
            <a:xfrm>
              <a:off x="613609" y="2705425"/>
              <a:ext cx="5726046" cy="1196474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00B2B4"/>
              </a:solidFill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477">
                <a:solidFill>
                  <a:srgbClr val="FFFFFF"/>
                </a:solidFill>
                <a:latin typeface="DB Office"/>
              </a:endParaRPr>
            </a:p>
          </p:txBody>
        </p:sp>
        <p:sp>
          <p:nvSpPr>
            <p:cNvPr id="20" name="Abgerundetes Rechteck 22">
              <a:extLst>
                <a:ext uri="{FF2B5EF4-FFF2-40B4-BE49-F238E27FC236}">
                  <a16:creationId xmlns:a16="http://schemas.microsoft.com/office/drawing/2014/main" id="{5639E362-794F-41DA-80C4-281138A4946C}"/>
                </a:ext>
              </a:extLst>
            </p:cNvPr>
            <p:cNvSpPr/>
            <p:nvPr/>
          </p:nvSpPr>
          <p:spPr>
            <a:xfrm>
              <a:off x="629453" y="4163083"/>
              <a:ext cx="5738580" cy="921568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00B2B4"/>
              </a:solidFill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477">
                <a:solidFill>
                  <a:srgbClr val="FFFFFF"/>
                </a:solidFill>
                <a:latin typeface="DB Office"/>
              </a:endParaRPr>
            </a:p>
          </p:txBody>
        </p:sp>
        <p:sp>
          <p:nvSpPr>
            <p:cNvPr id="21" name="Abgerundetes Rechteck 27">
              <a:extLst>
                <a:ext uri="{FF2B5EF4-FFF2-40B4-BE49-F238E27FC236}">
                  <a16:creationId xmlns:a16="http://schemas.microsoft.com/office/drawing/2014/main" id="{01EEA212-D4BE-4C27-96A3-6B2E69DB2704}"/>
                </a:ext>
              </a:extLst>
            </p:cNvPr>
            <p:cNvSpPr/>
            <p:nvPr/>
          </p:nvSpPr>
          <p:spPr>
            <a:xfrm>
              <a:off x="630708" y="5401383"/>
              <a:ext cx="5737325" cy="10982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00B2B4"/>
              </a:solidFill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477">
                <a:solidFill>
                  <a:srgbClr val="FFFFFF"/>
                </a:solidFill>
                <a:latin typeface="DB Office"/>
              </a:endParaRPr>
            </a:p>
          </p:txBody>
        </p:sp>
        <p:sp>
          <p:nvSpPr>
            <p:cNvPr id="22" name="Textfeld 5">
              <a:extLst>
                <a:ext uri="{FF2B5EF4-FFF2-40B4-BE49-F238E27FC236}">
                  <a16:creationId xmlns:a16="http://schemas.microsoft.com/office/drawing/2014/main" id="{CCA22961-6A15-4ED3-B376-E89A99EAE5F1}"/>
                </a:ext>
              </a:extLst>
            </p:cNvPr>
            <p:cNvSpPr txBox="1"/>
            <p:nvPr/>
          </p:nvSpPr>
          <p:spPr>
            <a:xfrm>
              <a:off x="1009291" y="1372048"/>
              <a:ext cx="4054717" cy="2563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2B4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C-OSS as facilitator of information exchange</a:t>
              </a:r>
            </a:p>
          </p:txBody>
        </p:sp>
        <p:sp>
          <p:nvSpPr>
            <p:cNvPr id="23" name="Textfeld 6">
              <a:extLst>
                <a:ext uri="{FF2B5EF4-FFF2-40B4-BE49-F238E27FC236}">
                  <a16:creationId xmlns:a16="http://schemas.microsoft.com/office/drawing/2014/main" id="{DF66D5F0-197F-4200-B124-9426550DD6A1}"/>
                </a:ext>
              </a:extLst>
            </p:cNvPr>
            <p:cNvSpPr txBox="1"/>
            <p:nvPr/>
          </p:nvSpPr>
          <p:spPr>
            <a:xfrm>
              <a:off x="1042123" y="1735972"/>
              <a:ext cx="4121188" cy="629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By the Beginning of July, the C-OSS forwards to the Terminals the train information on Draft TT for the trains that can be expected in Terminals with permission by the applicant.</a:t>
              </a:r>
              <a:endParaRPr lang="en-GB" sz="1600" b="1" dirty="0">
                <a:solidFill>
                  <a:srgbClr val="878C9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Textfeld 36">
              <a:extLst>
                <a:ext uri="{FF2B5EF4-FFF2-40B4-BE49-F238E27FC236}">
                  <a16:creationId xmlns:a16="http://schemas.microsoft.com/office/drawing/2014/main" id="{A27208E5-811E-4FE8-BD07-0C27C5020809}"/>
                </a:ext>
              </a:extLst>
            </p:cNvPr>
            <p:cNvSpPr txBox="1"/>
            <p:nvPr/>
          </p:nvSpPr>
          <p:spPr>
            <a:xfrm>
              <a:off x="958598" y="2623775"/>
              <a:ext cx="4054717" cy="2563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2B4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C-OSS as common Post-Box</a:t>
              </a:r>
            </a:p>
          </p:txBody>
        </p:sp>
        <p:sp>
          <p:nvSpPr>
            <p:cNvPr id="25" name="Textfeld 37">
              <a:extLst>
                <a:ext uri="{FF2B5EF4-FFF2-40B4-BE49-F238E27FC236}">
                  <a16:creationId xmlns:a16="http://schemas.microsoft.com/office/drawing/2014/main" id="{4D29D927-FFAA-4625-82D8-7BA5ECC75935}"/>
                </a:ext>
              </a:extLst>
            </p:cNvPr>
            <p:cNvSpPr txBox="1"/>
            <p:nvPr/>
          </p:nvSpPr>
          <p:spPr>
            <a:xfrm>
              <a:off x="1146320" y="4013768"/>
              <a:ext cx="4054717" cy="2563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2B4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Publication of Free Terminal Slots</a:t>
              </a:r>
            </a:p>
          </p:txBody>
        </p:sp>
        <p:sp>
          <p:nvSpPr>
            <p:cNvPr id="26" name="Textfeld 7">
              <a:extLst>
                <a:ext uri="{FF2B5EF4-FFF2-40B4-BE49-F238E27FC236}">
                  <a16:creationId xmlns:a16="http://schemas.microsoft.com/office/drawing/2014/main" id="{7D9EAE94-9F83-4293-AAF4-82A92AD9932F}"/>
                </a:ext>
              </a:extLst>
            </p:cNvPr>
            <p:cNvSpPr txBox="1"/>
            <p:nvPr/>
          </p:nvSpPr>
          <p:spPr>
            <a:xfrm>
              <a:off x="854919" y="2889927"/>
              <a:ext cx="4624788" cy="1002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Applicants can place requests for Terminal Capacity in one step, together with the PaP requests. The C-OSS acts as a common Post-Box for both requests for PaPs and for Terminal Capacity. </a:t>
              </a:r>
              <a:r>
                <a:rPr lang="en-US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Pre-Booking and Allocation of the Terminal Capacity is still conducted by the concerned Terminal. </a:t>
              </a:r>
              <a:endParaRPr lang="en-GB" sz="1600" dirty="0">
                <a:solidFill>
                  <a:srgbClr val="878C9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feld 8">
              <a:extLst>
                <a:ext uri="{FF2B5EF4-FFF2-40B4-BE49-F238E27FC236}">
                  <a16:creationId xmlns:a16="http://schemas.microsoft.com/office/drawing/2014/main" id="{C5AA1B66-00D3-4843-A1D0-DCB7048F8BD1}"/>
                </a:ext>
              </a:extLst>
            </p:cNvPr>
            <p:cNvSpPr txBox="1"/>
            <p:nvPr/>
          </p:nvSpPr>
          <p:spPr>
            <a:xfrm>
              <a:off x="938370" y="4270632"/>
              <a:ext cx="4659749" cy="815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C-OSS publishes free Terminal Slots (no preliminary coordination with the PaP times) in the PaP Catalogue. </a:t>
              </a:r>
              <a:r>
                <a:rPr lang="en-US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Once an Applicant has applied for a published slot, the request for the Terminal Capacity will be forwarded to the Terminals for pre-booking and allocation.</a:t>
              </a:r>
              <a:endParaRPr lang="en-GB" sz="1600" dirty="0">
                <a:solidFill>
                  <a:srgbClr val="878C9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feld 38">
              <a:extLst>
                <a:ext uri="{FF2B5EF4-FFF2-40B4-BE49-F238E27FC236}">
                  <a16:creationId xmlns:a16="http://schemas.microsoft.com/office/drawing/2014/main" id="{B5F5A98F-92F1-4DCF-8410-B6B4532AADAB}"/>
                </a:ext>
              </a:extLst>
            </p:cNvPr>
            <p:cNvSpPr txBox="1"/>
            <p:nvPr/>
          </p:nvSpPr>
          <p:spPr>
            <a:xfrm>
              <a:off x="747678" y="5223216"/>
              <a:ext cx="5206139" cy="2563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2B4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Publication of Coordinated Terminal Slots and integrated offer</a:t>
              </a:r>
            </a:p>
          </p:txBody>
        </p:sp>
        <p:sp>
          <p:nvSpPr>
            <p:cNvPr id="29" name="Textfeld 39">
              <a:extLst>
                <a:ext uri="{FF2B5EF4-FFF2-40B4-BE49-F238E27FC236}">
                  <a16:creationId xmlns:a16="http://schemas.microsoft.com/office/drawing/2014/main" id="{0486F591-183F-467A-BECF-A9B3B832DDB3}"/>
                </a:ext>
              </a:extLst>
            </p:cNvPr>
            <p:cNvSpPr txBox="1"/>
            <p:nvPr/>
          </p:nvSpPr>
          <p:spPr>
            <a:xfrm>
              <a:off x="902854" y="5513193"/>
              <a:ext cx="4695264" cy="1002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C-OSS publishes in the PaP Catalogue Terminal Slots which were coordinated with the PaP times. </a:t>
              </a:r>
              <a:r>
                <a:rPr lang="en-US" sz="1600" dirty="0">
                  <a:solidFill>
                    <a:srgbClr val="878C9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Once an Applicant applied for a PaP and a coordinated Terminal Slot, the C-OSS decides which Terminal Slot is to be pre-booked to which applicant. Final Allocation of the Terminal Capacity is still conducted by the concerned Terminal.</a:t>
              </a:r>
              <a:endPara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0" name="Gerade Verbindung 14">
              <a:extLst>
                <a:ext uri="{FF2B5EF4-FFF2-40B4-BE49-F238E27FC236}">
                  <a16:creationId xmlns:a16="http://schemas.microsoft.com/office/drawing/2014/main" id="{85AAE9A8-31C0-4DC7-ADD6-95C2CBA77817}"/>
                </a:ext>
              </a:extLst>
            </p:cNvPr>
            <p:cNvCxnSpPr/>
            <p:nvPr/>
          </p:nvCxnSpPr>
          <p:spPr bwMode="auto">
            <a:xfrm flipH="1">
              <a:off x="6601473" y="1503507"/>
              <a:ext cx="1158106" cy="49894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feld 16">
              <a:extLst>
                <a:ext uri="{FF2B5EF4-FFF2-40B4-BE49-F238E27FC236}">
                  <a16:creationId xmlns:a16="http://schemas.microsoft.com/office/drawing/2014/main" id="{D2E2049C-8D40-4A87-928B-AAA12F44133E}"/>
                </a:ext>
              </a:extLst>
            </p:cNvPr>
            <p:cNvSpPr txBox="1"/>
            <p:nvPr/>
          </p:nvSpPr>
          <p:spPr>
            <a:xfrm rot="17061419">
              <a:off x="6224092" y="3941707"/>
              <a:ext cx="1615549" cy="198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100" b="1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Level of commitment</a:t>
              </a:r>
            </a:p>
          </p:txBody>
        </p:sp>
        <p:sp>
          <p:nvSpPr>
            <p:cNvPr id="32" name="Textfeld 17">
              <a:extLst>
                <a:ext uri="{FF2B5EF4-FFF2-40B4-BE49-F238E27FC236}">
                  <a16:creationId xmlns:a16="http://schemas.microsoft.com/office/drawing/2014/main" id="{52EDA78A-AF8D-4FF3-B1B4-BA5BE281C478}"/>
                </a:ext>
              </a:extLst>
            </p:cNvPr>
            <p:cNvSpPr txBox="1"/>
            <p:nvPr/>
          </p:nvSpPr>
          <p:spPr>
            <a:xfrm rot="16967064">
              <a:off x="7307535" y="1882136"/>
              <a:ext cx="451374" cy="198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100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low</a:t>
              </a:r>
            </a:p>
          </p:txBody>
        </p:sp>
        <p:sp>
          <p:nvSpPr>
            <p:cNvPr id="33" name="Textfeld 44">
              <a:extLst>
                <a:ext uri="{FF2B5EF4-FFF2-40B4-BE49-F238E27FC236}">
                  <a16:creationId xmlns:a16="http://schemas.microsoft.com/office/drawing/2014/main" id="{ACB10117-FC90-4D02-9605-5BAF04417CFB}"/>
                </a:ext>
              </a:extLst>
            </p:cNvPr>
            <p:cNvSpPr txBox="1"/>
            <p:nvPr/>
          </p:nvSpPr>
          <p:spPr>
            <a:xfrm rot="16967064">
              <a:off x="6350996" y="5802693"/>
              <a:ext cx="451374" cy="198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100" dirty="0">
                  <a:solidFill>
                    <a:srgbClr val="00B2B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high</a:t>
              </a:r>
            </a:p>
          </p:txBody>
        </p:sp>
        <p:pic>
          <p:nvPicPr>
            <p:cNvPr id="34" name="Grafik 23" descr="Umschlag">
              <a:extLst>
                <a:ext uri="{FF2B5EF4-FFF2-40B4-BE49-F238E27FC236}">
                  <a16:creationId xmlns:a16="http://schemas.microsoft.com/office/drawing/2014/main" id="{22BA619B-8946-49DF-85ED-7BD0D385A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74950" y="2929130"/>
              <a:ext cx="766679" cy="766679"/>
            </a:xfrm>
            <a:prstGeom prst="rect">
              <a:avLst/>
            </a:prstGeom>
          </p:spPr>
        </p:pic>
        <p:pic>
          <p:nvPicPr>
            <p:cNvPr id="35" name="Grafik 25" descr="Handschlag">
              <a:extLst>
                <a:ext uri="{FF2B5EF4-FFF2-40B4-BE49-F238E27FC236}">
                  <a16:creationId xmlns:a16="http://schemas.microsoft.com/office/drawing/2014/main" id="{44E7125A-E7AC-4461-9BD9-E55017D4B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345758" y="1554074"/>
              <a:ext cx="914400" cy="914400"/>
            </a:xfrm>
            <a:prstGeom prst="rect">
              <a:avLst/>
            </a:prstGeom>
          </p:spPr>
        </p:pic>
        <p:pic>
          <p:nvPicPr>
            <p:cNvPr id="37" name="Grafik 45" descr="Klemmbrett">
              <a:extLst>
                <a:ext uri="{FF2B5EF4-FFF2-40B4-BE49-F238E27FC236}">
                  <a16:creationId xmlns:a16="http://schemas.microsoft.com/office/drawing/2014/main" id="{07C1489E-E895-460F-9A41-5FD9816C08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526887" y="4244913"/>
              <a:ext cx="757907" cy="757907"/>
            </a:xfrm>
            <a:prstGeom prst="rect">
              <a:avLst/>
            </a:prstGeom>
          </p:spPr>
        </p:pic>
        <p:pic>
          <p:nvPicPr>
            <p:cNvPr id="38" name="Grafik 53" descr="Zahnräder">
              <a:extLst>
                <a:ext uri="{FF2B5EF4-FFF2-40B4-BE49-F238E27FC236}">
                  <a16:creationId xmlns:a16="http://schemas.microsoft.com/office/drawing/2014/main" id="{CDBF33C8-4EF0-4D48-969E-FC9643717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507151" y="5493309"/>
              <a:ext cx="914400" cy="914400"/>
            </a:xfrm>
            <a:prstGeom prst="rect">
              <a:avLst/>
            </a:prstGeom>
          </p:spPr>
        </p:pic>
        <p:sp>
          <p:nvSpPr>
            <p:cNvPr id="39" name="Ovale 48">
              <a:extLst>
                <a:ext uri="{FF2B5EF4-FFF2-40B4-BE49-F238E27FC236}">
                  <a16:creationId xmlns:a16="http://schemas.microsoft.com/office/drawing/2014/main" id="{BCEA661F-877B-4018-A69F-2487D936D14B}"/>
                </a:ext>
              </a:extLst>
            </p:cNvPr>
            <p:cNvSpPr/>
            <p:nvPr/>
          </p:nvSpPr>
          <p:spPr>
            <a:xfrm>
              <a:off x="387218" y="3057229"/>
              <a:ext cx="472458" cy="428135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0" name="Ovale 48">
              <a:extLst>
                <a:ext uri="{FF2B5EF4-FFF2-40B4-BE49-F238E27FC236}">
                  <a16:creationId xmlns:a16="http://schemas.microsoft.com/office/drawing/2014/main" id="{7F88F30F-941A-4FF1-BC91-3479CADFA3B1}"/>
                </a:ext>
              </a:extLst>
            </p:cNvPr>
            <p:cNvSpPr/>
            <p:nvPr/>
          </p:nvSpPr>
          <p:spPr>
            <a:xfrm>
              <a:off x="387218" y="1802725"/>
              <a:ext cx="472458" cy="428135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1" name="Ovale 48">
              <a:extLst>
                <a:ext uri="{FF2B5EF4-FFF2-40B4-BE49-F238E27FC236}">
                  <a16:creationId xmlns:a16="http://schemas.microsoft.com/office/drawing/2014/main" id="{CF8CA8E6-8C32-461C-B7A5-6A8A26DF9035}"/>
                </a:ext>
              </a:extLst>
            </p:cNvPr>
            <p:cNvSpPr/>
            <p:nvPr/>
          </p:nvSpPr>
          <p:spPr>
            <a:xfrm>
              <a:off x="393224" y="4397046"/>
              <a:ext cx="472458" cy="428135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2" name="Ovale 48">
              <a:extLst>
                <a:ext uri="{FF2B5EF4-FFF2-40B4-BE49-F238E27FC236}">
                  <a16:creationId xmlns:a16="http://schemas.microsoft.com/office/drawing/2014/main" id="{7012EC17-C7CC-4C26-9EBD-66BF00EFF3C3}"/>
                </a:ext>
              </a:extLst>
            </p:cNvPr>
            <p:cNvSpPr/>
            <p:nvPr/>
          </p:nvSpPr>
          <p:spPr>
            <a:xfrm>
              <a:off x="397268" y="5687680"/>
              <a:ext cx="472458" cy="428135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0BC4C3BE-F62C-4C56-8A3B-1E48AB7C49A4}"/>
              </a:ext>
            </a:extLst>
          </p:cNvPr>
          <p:cNvSpPr txBox="1"/>
          <p:nvPr/>
        </p:nvSpPr>
        <p:spPr>
          <a:xfrm>
            <a:off x="1999564" y="8752403"/>
            <a:ext cx="85825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dirty="0" err="1"/>
              <a:t>Further</a:t>
            </a:r>
            <a:r>
              <a:rPr lang="hu-HU" sz="1600" dirty="0"/>
              <a:t> </a:t>
            </a:r>
            <a:r>
              <a:rPr lang="hu-HU" sz="1600" dirty="0" err="1"/>
              <a:t>information</a:t>
            </a:r>
            <a:r>
              <a:rPr lang="hu-HU" sz="1600" dirty="0"/>
              <a:t> </a:t>
            </a:r>
            <a:r>
              <a:rPr lang="hu-HU" sz="1600" dirty="0" err="1"/>
              <a:t>available</a:t>
            </a:r>
            <a:r>
              <a:rPr lang="hu-HU" sz="1600" dirty="0"/>
              <a:t> </a:t>
            </a:r>
            <a:r>
              <a:rPr lang="hu-HU" sz="1600" dirty="0" err="1"/>
              <a:t>at</a:t>
            </a:r>
            <a:r>
              <a:rPr lang="hu-HU" sz="1600" dirty="0"/>
              <a:t>:</a:t>
            </a:r>
            <a:endParaRPr lang="hu-HU" sz="1600" dirty="0">
              <a:hlinkClick r:id="rId12"/>
            </a:endParaRPr>
          </a:p>
          <a:p>
            <a:pPr algn="ctr"/>
            <a:r>
              <a:rPr lang="hu-HU" sz="1600" dirty="0">
                <a:hlinkClick r:id="rId12"/>
              </a:rPr>
              <a:t>https://www.scanmedfreight.eu/scanmedrfc/services/capacity-offer/tico/</a:t>
            </a:r>
            <a:r>
              <a:rPr lang="hu-H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35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831649" y="9154616"/>
            <a:ext cx="2743200" cy="365125"/>
          </a:xfrm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575" indent="-38099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3962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33547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43131" indent="-304792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b="0" dirty="0">
                <a:solidFill>
                  <a:srgbClr val="898989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3" name="Téglalap 12"/>
          <p:cNvSpPr/>
          <p:nvPr/>
        </p:nvSpPr>
        <p:spPr>
          <a:xfrm>
            <a:off x="1" y="0"/>
            <a:ext cx="334433" cy="9601200"/>
          </a:xfrm>
          <a:prstGeom prst="rect">
            <a:avLst/>
          </a:prstGeom>
          <a:solidFill>
            <a:srgbClr val="1D8A39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2400" dirty="0">
              <a:solidFill>
                <a:prstClr val="white"/>
              </a:solidFill>
            </a:endParaRPr>
          </a:p>
        </p:txBody>
      </p:sp>
      <p:sp>
        <p:nvSpPr>
          <p:cNvPr id="106" name="Textplatzhalter 3"/>
          <p:cNvSpPr txBox="1">
            <a:spLocks/>
          </p:cNvSpPr>
          <p:nvPr/>
        </p:nvSpPr>
        <p:spPr>
          <a:xfrm>
            <a:off x="657902" y="419670"/>
            <a:ext cx="11265874" cy="37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Terminal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integrated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capacity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offer</a:t>
            </a:r>
            <a:r>
              <a:rPr lang="hu-HU" sz="2400" dirty="0">
                <a:solidFill>
                  <a:sysClr val="windowText" lastClr="000000"/>
                </a:solidFill>
                <a:latin typeface="Calibri"/>
              </a:rPr>
              <a:t> - </a:t>
            </a:r>
            <a:r>
              <a:rPr lang="hu-HU" sz="2400" dirty="0" err="1">
                <a:solidFill>
                  <a:sysClr val="windowText" lastClr="000000"/>
                </a:solidFill>
                <a:latin typeface="Calibri"/>
              </a:rPr>
              <a:t>tico</a:t>
            </a:r>
            <a:endParaRPr kumimoji="0" lang="de-DE" sz="24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755438" y="863695"/>
            <a:ext cx="11546200" cy="176509"/>
          </a:xfrm>
          <a:prstGeom prst="rect">
            <a:avLst/>
          </a:prstGeom>
          <a:gradFill>
            <a:gsLst>
              <a:gs pos="0">
                <a:srgbClr val="1DC85C"/>
              </a:gs>
              <a:gs pos="50000">
                <a:srgbClr val="107F30"/>
              </a:gs>
              <a:gs pos="61000">
                <a:srgbClr val="0C7028"/>
              </a:gs>
              <a:gs pos="100000">
                <a:srgbClr val="033B0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6" name="Kép 35">
            <a:extLst>
              <a:ext uri="{FF2B5EF4-FFF2-40B4-BE49-F238E27FC236}">
                <a16:creationId xmlns:a16="http://schemas.microsoft.com/office/drawing/2014/main" id="{25B4B629-0212-4940-9397-53147BA0D9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637" y="265296"/>
            <a:ext cx="1620000" cy="459923"/>
          </a:xfrm>
          <a:prstGeom prst="rect">
            <a:avLst/>
          </a:prstGeom>
        </p:spPr>
      </p:pic>
      <p:pic>
        <p:nvPicPr>
          <p:cNvPr id="2" name="Kép 1">
            <a:extLst>
              <a:ext uri="{FF2B5EF4-FFF2-40B4-BE49-F238E27FC236}">
                <a16:creationId xmlns:a16="http://schemas.microsoft.com/office/drawing/2014/main" id="{47D49C2F-0EA9-4A55-B901-B46B8C10A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39" y="3288014"/>
            <a:ext cx="11517197" cy="4680000"/>
          </a:xfrm>
          <a:prstGeom prst="rect">
            <a:avLst/>
          </a:prstGeom>
          <a:noFill/>
        </p:spPr>
      </p:pic>
      <p:sp>
        <p:nvSpPr>
          <p:cNvPr id="130" name="Rechteck 25">
            <a:extLst>
              <a:ext uri="{FF2B5EF4-FFF2-40B4-BE49-F238E27FC236}">
                <a16:creationId xmlns:a16="http://schemas.microsoft.com/office/drawing/2014/main" id="{7A6D41C9-6F7E-4ECA-8F96-F055C4AE335E}"/>
              </a:ext>
            </a:extLst>
          </p:cNvPr>
          <p:cNvSpPr/>
          <p:nvPr/>
        </p:nvSpPr>
        <p:spPr>
          <a:xfrm>
            <a:off x="787685" y="3624899"/>
            <a:ext cx="4295356" cy="17213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2B4"/>
                </a:solidFill>
              </a:rPr>
              <a:t>Extension of Product to other </a:t>
            </a:r>
          </a:p>
          <a:p>
            <a:r>
              <a:rPr lang="en-US" b="1" dirty="0">
                <a:solidFill>
                  <a:srgbClr val="00B2B4"/>
                </a:solidFill>
              </a:rPr>
              <a:t>Terminals and Corridors</a:t>
            </a:r>
            <a:endParaRPr lang="hu-HU" b="1" dirty="0">
              <a:solidFill>
                <a:srgbClr val="00B2B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/>
              <a:t>RFC 5 </a:t>
            </a:r>
            <a:r>
              <a:rPr lang="hu-HU" dirty="0" err="1"/>
              <a:t>plans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join</a:t>
            </a:r>
            <a:r>
              <a:rPr lang="hu-HU" dirty="0"/>
              <a:t> TICO in 2021 (</a:t>
            </a:r>
            <a:r>
              <a:rPr lang="hu-HU" dirty="0" err="1"/>
              <a:t>two</a:t>
            </a:r>
            <a:r>
              <a:rPr lang="hu-HU" dirty="0"/>
              <a:t> </a:t>
            </a:r>
            <a:r>
              <a:rPr lang="hu-HU" dirty="0" err="1"/>
              <a:t>interested</a:t>
            </a:r>
            <a:r>
              <a:rPr lang="hu-HU" dirty="0"/>
              <a:t> </a:t>
            </a:r>
            <a:r>
              <a:rPr lang="hu-HU" dirty="0" err="1"/>
              <a:t>terminals</a:t>
            </a:r>
            <a:r>
              <a:rPr lang="hu-HU" dirty="0"/>
              <a:t> </a:t>
            </a:r>
            <a:r>
              <a:rPr lang="hu-HU" dirty="0" err="1"/>
              <a:t>already</a:t>
            </a:r>
            <a:r>
              <a:rPr lang="hu-HU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/>
              <a:t>RFC 7 ?</a:t>
            </a:r>
          </a:p>
        </p:txBody>
      </p:sp>
      <p:sp>
        <p:nvSpPr>
          <p:cNvPr id="131" name="Rechteck 24">
            <a:extLst>
              <a:ext uri="{FF2B5EF4-FFF2-40B4-BE49-F238E27FC236}">
                <a16:creationId xmlns:a16="http://schemas.microsoft.com/office/drawing/2014/main" id="{D8628C00-056C-4342-9AC2-0C0F62F4A843}"/>
              </a:ext>
            </a:extLst>
          </p:cNvPr>
          <p:cNvSpPr/>
          <p:nvPr/>
        </p:nvSpPr>
        <p:spPr>
          <a:xfrm>
            <a:off x="5414687" y="3243270"/>
            <a:ext cx="3669155" cy="1069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2B4"/>
                </a:solidFill>
              </a:rPr>
              <a:t>Use TICO not only for annual Timetable requests</a:t>
            </a:r>
          </a:p>
          <a:p>
            <a:r>
              <a:rPr lang="en-US" dirty="0"/>
              <a:t>(RC-request, ad-hoc request)</a:t>
            </a:r>
          </a:p>
        </p:txBody>
      </p:sp>
      <p:sp>
        <p:nvSpPr>
          <p:cNvPr id="132" name="Rechteck 26">
            <a:extLst>
              <a:ext uri="{FF2B5EF4-FFF2-40B4-BE49-F238E27FC236}">
                <a16:creationId xmlns:a16="http://schemas.microsoft.com/office/drawing/2014/main" id="{A57B1FDE-B079-4282-83EB-E4DBBBBF82E7}"/>
              </a:ext>
            </a:extLst>
          </p:cNvPr>
          <p:cNvSpPr/>
          <p:nvPr/>
        </p:nvSpPr>
        <p:spPr>
          <a:xfrm>
            <a:off x="7880347" y="1858569"/>
            <a:ext cx="3902603" cy="1069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2B4"/>
                </a:solidFill>
              </a:rPr>
              <a:t>More integrated approach</a:t>
            </a:r>
          </a:p>
          <a:p>
            <a:r>
              <a:rPr lang="en-US" dirty="0"/>
              <a:t>(interfaces between IM, RU and Terminal systems – TSI readiness)</a:t>
            </a:r>
          </a:p>
        </p:txBody>
      </p:sp>
      <p:sp>
        <p:nvSpPr>
          <p:cNvPr id="133" name="Szövegdoboz 132">
            <a:extLst>
              <a:ext uri="{FF2B5EF4-FFF2-40B4-BE49-F238E27FC236}">
                <a16:creationId xmlns:a16="http://schemas.microsoft.com/office/drawing/2014/main" id="{BE26C91C-98CB-4F57-9462-4A8AE556F388}"/>
              </a:ext>
            </a:extLst>
          </p:cNvPr>
          <p:cNvSpPr txBox="1"/>
          <p:nvPr/>
        </p:nvSpPr>
        <p:spPr>
          <a:xfrm>
            <a:off x="1999564" y="8752403"/>
            <a:ext cx="85825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dirty="0" err="1"/>
              <a:t>Further</a:t>
            </a:r>
            <a:r>
              <a:rPr lang="hu-HU" sz="1600" dirty="0"/>
              <a:t> </a:t>
            </a:r>
            <a:r>
              <a:rPr lang="hu-HU" sz="1600" dirty="0" err="1"/>
              <a:t>information</a:t>
            </a:r>
            <a:r>
              <a:rPr lang="hu-HU" sz="1600" dirty="0"/>
              <a:t> </a:t>
            </a:r>
            <a:r>
              <a:rPr lang="hu-HU" sz="1600" dirty="0" err="1"/>
              <a:t>available</a:t>
            </a:r>
            <a:r>
              <a:rPr lang="hu-HU" sz="1600" dirty="0"/>
              <a:t> </a:t>
            </a:r>
            <a:r>
              <a:rPr lang="hu-HU" sz="1600" dirty="0" err="1"/>
              <a:t>at</a:t>
            </a:r>
            <a:r>
              <a:rPr lang="hu-HU" sz="1600" dirty="0"/>
              <a:t>:</a:t>
            </a:r>
            <a:endParaRPr lang="hu-HU" sz="1600" dirty="0">
              <a:hlinkClick r:id="rId5"/>
            </a:endParaRPr>
          </a:p>
          <a:p>
            <a:pPr algn="ctr"/>
            <a:r>
              <a:rPr lang="hu-HU" sz="1600" dirty="0">
                <a:hlinkClick r:id="rId5"/>
              </a:rPr>
              <a:t>https://www.scanmedfreight.eu/scanmedrfc/services/capacity-offer/tico/</a:t>
            </a:r>
            <a:r>
              <a:rPr lang="hu-H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566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9131474"/>
            <a:ext cx="12801600" cy="468000"/>
          </a:xfrm>
          <a:prstGeom prst="rect">
            <a:avLst/>
          </a:prstGeom>
          <a:solidFill>
            <a:srgbClr val="238C3D"/>
          </a:solidFill>
          <a:ln>
            <a:solidFill>
              <a:srgbClr val="238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0" y="1"/>
            <a:ext cx="12801600" cy="468000"/>
          </a:xfrm>
          <a:prstGeom prst="rect">
            <a:avLst/>
          </a:prstGeom>
          <a:solidFill>
            <a:srgbClr val="238C3D"/>
          </a:solidFill>
          <a:ln>
            <a:solidFill>
              <a:srgbClr val="238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extplatzhalter 3"/>
          <p:cNvSpPr txBox="1">
            <a:spLocks/>
          </p:cNvSpPr>
          <p:nvPr/>
        </p:nvSpPr>
        <p:spPr>
          <a:xfrm>
            <a:off x="2639751" y="4621954"/>
            <a:ext cx="7522095" cy="37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Thank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you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for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your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kind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support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!</a:t>
            </a:r>
            <a:endParaRPr lang="de-DE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32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5126252" y="8732605"/>
            <a:ext cx="2549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400" dirty="0">
                <a:solidFill>
                  <a:srgbClr val="238C3D"/>
                </a:solidFill>
              </a:rPr>
              <a:t>www.rfc7.com | </a:t>
            </a:r>
            <a:r>
              <a:rPr lang="hu-HU" sz="1400" dirty="0" err="1">
                <a:solidFill>
                  <a:srgbClr val="238C3D"/>
                </a:solidFill>
              </a:rPr>
              <a:t>coss</a:t>
            </a:r>
            <a:r>
              <a:rPr lang="hu-HU" sz="1400" dirty="0">
                <a:solidFill>
                  <a:srgbClr val="238C3D"/>
                </a:solidFill>
              </a:rPr>
              <a:t>@rfc7.com 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68246392-3DC8-431A-B1D8-5050D676A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389" y="2824301"/>
            <a:ext cx="380282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32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2469</TotalTime>
  <Words>483</Words>
  <Application>Microsoft Office PowerPoint</Application>
  <PresentationFormat>A3 (297x420 mm)</PresentationFormat>
  <Paragraphs>51</Paragraphs>
  <Slides>5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DB Office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Balogh József</dc:creator>
  <cp:lastModifiedBy>VPE</cp:lastModifiedBy>
  <cp:revision>442</cp:revision>
  <dcterms:created xsi:type="dcterms:W3CDTF">2017-11-29T09:19:05Z</dcterms:created>
  <dcterms:modified xsi:type="dcterms:W3CDTF">2021-04-13T12:33:45Z</dcterms:modified>
</cp:coreProperties>
</file>