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handoutMasterIdLst>
    <p:handoutMasterId r:id="rId13"/>
  </p:handoutMasterIdLst>
  <p:sldIdLst>
    <p:sldId id="257" r:id="rId6"/>
    <p:sldId id="256" r:id="rId7"/>
    <p:sldId id="259" r:id="rId8"/>
    <p:sldId id="260" r:id="rId9"/>
    <p:sldId id="261" r:id="rId10"/>
    <p:sldId id="258" r:id="rId11"/>
  </p:sldIdLst>
  <p:sldSz cx="12190413" cy="6859588"/>
  <p:notesSz cx="6858000" cy="9144000"/>
  <p:defaultTextStyle>
    <a:defPPr>
      <a:defRPr lang="hu-H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ázs 3 Sándor" initials="B3S" lastIdx="1" clrIdx="0">
    <p:extLst>
      <p:ext uri="{19B8F6BF-5375-455C-9EA6-DF929625EA0E}">
        <p15:presenceInfo xmlns:p15="http://schemas.microsoft.com/office/powerpoint/2012/main" userId="S-1-5-21-1482476501-1275210071-725345543-2009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975A"/>
    <a:srgbClr val="99B332"/>
    <a:srgbClr val="1E8A44"/>
    <a:srgbClr val="57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21" autoAdjust="0"/>
    <p:restoredTop sz="90211" autoAdjust="0"/>
  </p:normalViewPr>
  <p:slideViewPr>
    <p:cSldViewPr>
      <p:cViewPr varScale="1">
        <p:scale>
          <a:sx n="49" d="100"/>
          <a:sy n="49" d="100"/>
        </p:scale>
        <p:origin x="1032" y="5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Yearly traffic flows per directions</a:t>
            </a:r>
            <a:r>
              <a:rPr lang="hu-HU" sz="1800" dirty="0"/>
              <a:t> </a:t>
            </a:r>
            <a:r>
              <a:rPr lang="hu-HU" sz="1800" i="1" dirty="0"/>
              <a:t>(</a:t>
            </a:r>
            <a:r>
              <a:rPr lang="hu-HU" sz="1800" i="1" dirty="0" err="1"/>
              <a:t>number</a:t>
            </a:r>
            <a:r>
              <a:rPr lang="hu-HU" sz="1800" i="1" dirty="0"/>
              <a:t> of </a:t>
            </a:r>
            <a:r>
              <a:rPr lang="hu-HU" sz="1800" i="1" dirty="0" err="1"/>
              <a:t>trains</a:t>
            </a:r>
            <a:r>
              <a:rPr lang="hu-HU" sz="1800" i="1" dirty="0"/>
              <a:t>)</a:t>
            </a:r>
            <a:endParaRPr lang="en-US" sz="1800" i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Bih!$B$1</c:f>
              <c:strCache>
                <c:ptCount val="1"/>
                <c:pt idx="0">
                  <c:v>Yearly traffic flow South - North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Bih!$A$2:$A$7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Bih!$B$2:$B$7</c:f>
              <c:numCache>
                <c:formatCode>General</c:formatCode>
                <c:ptCount val="6"/>
                <c:pt idx="0">
                  <c:v>2668</c:v>
                </c:pt>
                <c:pt idx="1">
                  <c:v>1786</c:v>
                </c:pt>
                <c:pt idx="2">
                  <c:v>2444</c:v>
                </c:pt>
                <c:pt idx="3">
                  <c:v>2770</c:v>
                </c:pt>
                <c:pt idx="4">
                  <c:v>2616</c:v>
                </c:pt>
                <c:pt idx="5">
                  <c:v>2684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A-4824-9F21-7514E97A41B7}"/>
            </c:ext>
          </c:extLst>
        </c:ser>
        <c:ser>
          <c:idx val="1"/>
          <c:order val="1"/>
          <c:tx>
            <c:strRef>
              <c:f>Bih!$C$1</c:f>
              <c:strCache>
                <c:ptCount val="1"/>
                <c:pt idx="0">
                  <c:v>Yearly traffic flow North - South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Bih!$A$2:$A$7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Bih!$C$2:$C$7</c:f>
              <c:numCache>
                <c:formatCode>General</c:formatCode>
                <c:ptCount val="6"/>
                <c:pt idx="0">
                  <c:v>2732</c:v>
                </c:pt>
                <c:pt idx="1">
                  <c:v>1796</c:v>
                </c:pt>
                <c:pt idx="2">
                  <c:v>2479</c:v>
                </c:pt>
                <c:pt idx="3">
                  <c:v>2608</c:v>
                </c:pt>
                <c:pt idx="4">
                  <c:v>2682</c:v>
                </c:pt>
                <c:pt idx="5">
                  <c:v>2749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DA-4824-9F21-7514E97A41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02709760"/>
        <c:axId val="1802707264"/>
      </c:barChart>
      <c:catAx>
        <c:axId val="180270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2707264"/>
        <c:crosses val="autoZero"/>
        <c:auto val="1"/>
        <c:lblAlgn val="ctr"/>
        <c:lblOffset val="100"/>
        <c:noMultiLvlLbl val="0"/>
      </c:catAx>
      <c:valAx>
        <c:axId val="180270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0270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F0634-0C3B-482B-8A6B-F1A4DB918326}" type="datetimeFigureOut">
              <a:rPr lang="hu-HU" smtClean="0"/>
              <a:t>2023. 10. 13.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2DE58-DBB5-4890-8F28-9F2214E3A9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29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D52A6-3AFB-44FE-BCE6-96A8DC963B15}" type="datetimeFigureOut">
              <a:rPr lang="hu-HU" smtClean="0"/>
              <a:t>2023. 10. 13.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88727-93A3-48C3-96C3-56BF2F11CC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061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600" i="0" dirty="0" err="1"/>
              <a:t>Please</a:t>
            </a:r>
            <a:r>
              <a:rPr lang="hu-HU" sz="1600" i="0" dirty="0"/>
              <a:t> </a:t>
            </a:r>
            <a:r>
              <a:rPr lang="hu-HU" sz="1600" i="0" dirty="0" err="1"/>
              <a:t>indicate</a:t>
            </a:r>
            <a:r>
              <a:rPr lang="hu-HU" sz="1600" i="0" dirty="0"/>
              <a:t> </a:t>
            </a:r>
            <a:r>
              <a:rPr lang="hu-HU" sz="1600" i="0" dirty="0" err="1"/>
              <a:t>with</a:t>
            </a:r>
            <a:r>
              <a:rPr lang="hu-HU" sz="1600" i="0" dirty="0"/>
              <a:t> </a:t>
            </a:r>
            <a:r>
              <a:rPr lang="en-GB" sz="1600" i="0" dirty="0"/>
              <a:t>the</a:t>
            </a:r>
            <a:r>
              <a:rPr lang="hu-HU" sz="1600" i="0" dirty="0"/>
              <a:t> </a:t>
            </a:r>
            <a:r>
              <a:rPr lang="hu-HU" sz="1600" i="0" dirty="0" err="1"/>
              <a:t>arrow</a:t>
            </a:r>
            <a:r>
              <a:rPr lang="en-GB" sz="1600" i="0" dirty="0"/>
              <a:t> below</a:t>
            </a:r>
            <a:r>
              <a:rPr lang="hu-HU" sz="1600" i="0" dirty="0"/>
              <a:t> </a:t>
            </a:r>
            <a:r>
              <a:rPr lang="hu-HU" sz="1600" i="0" dirty="0" err="1"/>
              <a:t>the</a:t>
            </a:r>
            <a:r>
              <a:rPr lang="hu-HU" sz="1600" i="0" dirty="0"/>
              <a:t> </a:t>
            </a:r>
            <a:r>
              <a:rPr lang="hu-HU" sz="1600" i="0" dirty="0" err="1"/>
              <a:t>exact</a:t>
            </a:r>
            <a:r>
              <a:rPr lang="hu-HU" sz="1600" i="0" dirty="0"/>
              <a:t> </a:t>
            </a:r>
            <a:r>
              <a:rPr lang="hu-HU" sz="1600" i="0" dirty="0" err="1"/>
              <a:t>location</a:t>
            </a:r>
            <a:r>
              <a:rPr lang="hu-HU" sz="1600" i="0" dirty="0"/>
              <a:t> </a:t>
            </a:r>
            <a:r>
              <a:rPr lang="hu-HU" sz="1600" i="0" dirty="0" err="1"/>
              <a:t>on</a:t>
            </a:r>
            <a:r>
              <a:rPr lang="hu-HU" sz="1600" i="0" dirty="0"/>
              <a:t> </a:t>
            </a:r>
            <a:r>
              <a:rPr lang="hu-HU" sz="1600" i="0" dirty="0" err="1"/>
              <a:t>the</a:t>
            </a:r>
            <a:r>
              <a:rPr lang="hu-HU" sz="1600" i="0" dirty="0"/>
              <a:t> map.</a:t>
            </a:r>
            <a:endParaRPr lang="en-GB" sz="1600" i="0" dirty="0"/>
          </a:p>
          <a:p>
            <a:endParaRPr lang="hu-HU" i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8727-93A3-48C3-96C3-56BF2F11CC7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788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/>
              <a:t>Please insert Yearly traffic flow report here according to the sample.</a:t>
            </a:r>
          </a:p>
          <a:p>
            <a:r>
              <a:rPr lang="en-US" i="0" dirty="0"/>
              <a:t>Please indicate the source of data.</a:t>
            </a:r>
          </a:p>
          <a:p>
            <a:endParaRPr lang="hu-HU" dirty="0"/>
          </a:p>
          <a:p>
            <a:r>
              <a:rPr lang="hu-HU" dirty="0" err="1"/>
              <a:t>Source</a:t>
            </a:r>
            <a:r>
              <a:rPr lang="hu-HU" dirty="0"/>
              <a:t>: TIS/National </a:t>
            </a:r>
            <a:r>
              <a:rPr lang="hu-HU" dirty="0" err="1"/>
              <a:t>system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8727-93A3-48C3-96C3-56BF2F11CC7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445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8727-93A3-48C3-96C3-56BF2F11CC7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183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914281" y="356742"/>
            <a:ext cx="8540861" cy="914744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4800">
                <a:solidFill>
                  <a:srgbClr val="1E8A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911305" y="1509136"/>
            <a:ext cx="10751795" cy="413097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>
              <a:buNone/>
              <a:defRPr sz="270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Text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409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2639272" y="3789513"/>
            <a:ext cx="7484882" cy="989142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4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GB" dirty="0"/>
              <a:t>Title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2639273" y="4845874"/>
            <a:ext cx="7487857" cy="1753006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700">
                <a:solidFill>
                  <a:srgbClr val="5756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792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 userDrawn="1"/>
        </p:nvSpPr>
        <p:spPr>
          <a:xfrm>
            <a:off x="2063283" y="4582189"/>
            <a:ext cx="8543837" cy="69778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GB" sz="37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Thank you</a:t>
            </a:r>
            <a:r>
              <a:rPr lang="en-GB" sz="3700" baseline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for your kind attention!</a:t>
            </a:r>
            <a:endParaRPr lang="hu-HU" sz="37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3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>
            <a:extLst>
              <a:ext uri="{FF2B5EF4-FFF2-40B4-BE49-F238E27FC236}">
                <a16:creationId xmlns:a16="http://schemas.microsoft.com/office/drawing/2014/main" id="{A8FC16BE-285F-4F41-9448-813E8DDEFE2C}"/>
              </a:ext>
            </a:extLst>
          </p:cNvPr>
          <p:cNvSpPr/>
          <p:nvPr/>
        </p:nvSpPr>
        <p:spPr>
          <a:xfrm>
            <a:off x="0" y="0"/>
            <a:ext cx="623311" cy="6865589"/>
          </a:xfrm>
          <a:prstGeom prst="rect">
            <a:avLst/>
          </a:prstGeom>
          <a:solidFill>
            <a:srgbClr val="1E8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4367240" y="6284449"/>
            <a:ext cx="4158207" cy="410464"/>
          </a:xfrm>
          <a:prstGeom prst="rect">
            <a:avLst/>
          </a:prstGeom>
        </p:spPr>
        <p:txBody>
          <a:bodyPr vert="horz" wrap="square" lIns="162556" tIns="81278" rIns="162556" bIns="8127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noProof="0" dirty="0"/>
              <a:t>Rail Freight Corridor Orient /</a:t>
            </a:r>
            <a:r>
              <a:rPr lang="en-GB" sz="1600" baseline="0" noProof="0" dirty="0"/>
              <a:t> East-Med</a:t>
            </a:r>
            <a:endParaRPr lang="en-GB" sz="1600" noProof="0" dirty="0"/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1622016" y="6161052"/>
            <a:ext cx="185874" cy="437828"/>
          </a:xfrm>
          <a:prstGeom prst="rect">
            <a:avLst/>
          </a:prstGeom>
        </p:spPr>
        <p:txBody>
          <a:bodyPr vert="horz" wrap="none" lIns="121917" tIns="60958" rIns="121917" bIns="60958" rtlCol="0" anchor="ctr">
            <a:noAutofit/>
          </a:bodyPr>
          <a:lstStyle>
            <a:defPPr>
              <a:defRPr lang="en-US"/>
            </a:defPPr>
            <a:lvl1pPr algn="ctr" defTabSz="914400"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 lvl="0"/>
            <a:fld id="{1A290D8D-6BA0-418D-AFED-C65293F70DA0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31" name="Oval 38">
            <a:hlinkClick r:id="" action="ppaction://hlinkshowjump?jump=nextslide"/>
          </p:cNvPr>
          <p:cNvSpPr/>
          <p:nvPr/>
        </p:nvSpPr>
        <p:spPr>
          <a:xfrm>
            <a:off x="2070918" y="6210783"/>
            <a:ext cx="444209" cy="44437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en-US" sz="1100"/>
          </a:p>
        </p:txBody>
      </p:sp>
      <p:sp>
        <p:nvSpPr>
          <p:cNvPr id="32" name="Oval 39">
            <a:hlinkClick r:id="" action="ppaction://hlinkshowjump?jump=previousslide"/>
          </p:cNvPr>
          <p:cNvSpPr/>
          <p:nvPr/>
        </p:nvSpPr>
        <p:spPr>
          <a:xfrm>
            <a:off x="911305" y="6210783"/>
            <a:ext cx="444209" cy="44437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en-US" sz="1100"/>
          </a:p>
        </p:txBody>
      </p:sp>
      <p:sp>
        <p:nvSpPr>
          <p:cNvPr id="33" name="Rectangle 9"/>
          <p:cNvSpPr/>
          <p:nvPr/>
        </p:nvSpPr>
        <p:spPr>
          <a:xfrm rot="2700000">
            <a:off x="1104410" y="6372906"/>
            <a:ext cx="120184" cy="12014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en-US" sz="1200"/>
          </a:p>
        </p:txBody>
      </p:sp>
      <p:sp>
        <p:nvSpPr>
          <p:cNvPr id="34" name="Oval 41"/>
          <p:cNvSpPr/>
          <p:nvPr/>
        </p:nvSpPr>
        <p:spPr>
          <a:xfrm rot="10800000">
            <a:off x="2074390" y="6210783"/>
            <a:ext cx="444209" cy="44437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en-US" sz="1100"/>
          </a:p>
        </p:txBody>
      </p:sp>
      <p:sp>
        <p:nvSpPr>
          <p:cNvPr id="35" name="Rectangle 9"/>
          <p:cNvSpPr/>
          <p:nvPr/>
        </p:nvSpPr>
        <p:spPr>
          <a:xfrm rot="13500000">
            <a:off x="2205320" y="6372906"/>
            <a:ext cx="120184" cy="12014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en-US" sz="1200"/>
          </a:p>
        </p:txBody>
      </p:sp>
      <p:sp>
        <p:nvSpPr>
          <p:cNvPr id="39" name="Slide Number Placeholder 5"/>
          <p:cNvSpPr txBox="1">
            <a:spLocks/>
          </p:cNvSpPr>
          <p:nvPr/>
        </p:nvSpPr>
        <p:spPr>
          <a:xfrm>
            <a:off x="1622189" y="6310782"/>
            <a:ext cx="185874" cy="437828"/>
          </a:xfrm>
          <a:prstGeom prst="rect">
            <a:avLst/>
          </a:prstGeom>
        </p:spPr>
        <p:txBody>
          <a:bodyPr vert="horz" wrap="none" lIns="121917" tIns="60958" rIns="121917" bIns="60958" rtlCol="0" anchor="ctr">
            <a:noAutofit/>
          </a:bodyPr>
          <a:lstStyle>
            <a:defPPr>
              <a:defRPr lang="en-US"/>
            </a:defPPr>
            <a:lvl1pPr algn="ctr" defTabSz="914400"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 lvl="0"/>
            <a:fld id="{41EECBC4-07FF-4E05-84A4-C9826AC1CFB8}" type="datetime10">
              <a:rPr lang="en-GB" sz="1100" smtClean="0"/>
              <a:t>08:38</a:t>
            </a:fld>
            <a:endParaRPr lang="en-US" dirty="0"/>
          </a:p>
        </p:txBody>
      </p:sp>
      <p:pic>
        <p:nvPicPr>
          <p:cNvPr id="40" name="Kép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5" y="6313757"/>
            <a:ext cx="2728506" cy="38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ép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141" y="533665"/>
            <a:ext cx="1800000" cy="51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6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9E162A7F-B5F8-4078-90A6-D70A5FD0C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50000" t="50000"/>
          <a:stretch/>
        </p:blipFill>
        <p:spPr>
          <a:xfrm>
            <a:off x="2" y="7"/>
            <a:ext cx="6822497" cy="6598873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1046027" y="6161052"/>
            <a:ext cx="185874" cy="437828"/>
          </a:xfrm>
          <a:prstGeom prst="rect">
            <a:avLst/>
          </a:prstGeom>
        </p:spPr>
        <p:txBody>
          <a:bodyPr vert="horz" wrap="none" lIns="121917" tIns="60958" rIns="121917" bIns="60958" rtlCol="0" anchor="ctr">
            <a:noAutofit/>
          </a:bodyPr>
          <a:lstStyle>
            <a:defPPr>
              <a:defRPr lang="en-US"/>
            </a:defPPr>
            <a:lvl1pPr algn="ctr" defTabSz="914400"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 lvl="0"/>
            <a:fld id="{1A290D8D-6BA0-418D-AFED-C65293F70DA0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10" name="Oval 38"/>
          <p:cNvSpPr/>
          <p:nvPr/>
        </p:nvSpPr>
        <p:spPr>
          <a:xfrm>
            <a:off x="1494929" y="6210783"/>
            <a:ext cx="444209" cy="44437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en-US" sz="1100"/>
          </a:p>
        </p:txBody>
      </p:sp>
      <p:sp>
        <p:nvSpPr>
          <p:cNvPr id="11" name="Oval 39">
            <a:hlinkClick r:id="" action="ppaction://hlinkshowjump?jump=previousslide"/>
          </p:cNvPr>
          <p:cNvSpPr/>
          <p:nvPr/>
        </p:nvSpPr>
        <p:spPr>
          <a:xfrm>
            <a:off x="335316" y="6210783"/>
            <a:ext cx="444209" cy="44437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en-US" sz="1100"/>
          </a:p>
        </p:txBody>
      </p:sp>
      <p:sp>
        <p:nvSpPr>
          <p:cNvPr id="12" name="Rectangle 9"/>
          <p:cNvSpPr/>
          <p:nvPr/>
        </p:nvSpPr>
        <p:spPr>
          <a:xfrm rot="2700000">
            <a:off x="528421" y="6372906"/>
            <a:ext cx="120184" cy="12014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en-US" sz="1200"/>
          </a:p>
        </p:txBody>
      </p:sp>
      <p:sp>
        <p:nvSpPr>
          <p:cNvPr id="13" name="Oval 41">
            <a:hlinkClick r:id="" action="ppaction://hlinkshowjump?jump=nextslide"/>
          </p:cNvPr>
          <p:cNvSpPr/>
          <p:nvPr/>
        </p:nvSpPr>
        <p:spPr>
          <a:xfrm rot="10800000">
            <a:off x="1498401" y="6210783"/>
            <a:ext cx="444209" cy="44437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en-US" sz="1100"/>
          </a:p>
        </p:txBody>
      </p:sp>
      <p:sp>
        <p:nvSpPr>
          <p:cNvPr id="14" name="Rectangle 9"/>
          <p:cNvSpPr/>
          <p:nvPr/>
        </p:nvSpPr>
        <p:spPr>
          <a:xfrm rot="13500000">
            <a:off x="1629331" y="6372906"/>
            <a:ext cx="120184" cy="12014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ctr"/>
            <a:endParaRPr lang="en-US" sz="120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1046200" y="6310782"/>
            <a:ext cx="185874" cy="437828"/>
          </a:xfrm>
          <a:prstGeom prst="rect">
            <a:avLst/>
          </a:prstGeom>
        </p:spPr>
        <p:txBody>
          <a:bodyPr vert="horz" wrap="none" lIns="121917" tIns="60958" rIns="121917" bIns="60958" rtlCol="0" anchor="ctr">
            <a:noAutofit/>
          </a:bodyPr>
          <a:lstStyle>
            <a:defPPr>
              <a:defRPr lang="en-US"/>
            </a:defPPr>
            <a:lvl1pPr algn="ctr" defTabSz="914400"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 lvl="0"/>
            <a:fld id="{41EECBC4-07FF-4E05-84A4-C9826AC1CFB8}" type="datetime10">
              <a:rPr lang="en-GB" sz="1100" smtClean="0"/>
              <a:t>08:38</a:t>
            </a:fld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39" y="1110911"/>
            <a:ext cx="6480000" cy="202413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155" y="6313757"/>
            <a:ext cx="2728506" cy="381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40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639272" y="3645818"/>
            <a:ext cx="7484882" cy="989142"/>
          </a:xfrm>
        </p:spPr>
        <p:txBody>
          <a:bodyPr/>
          <a:lstStyle/>
          <a:p>
            <a:r>
              <a:rPr lang="en-GB" dirty="0"/>
              <a:t>Task force report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2639273" y="4702179"/>
            <a:ext cx="7487857" cy="1620000"/>
          </a:xfrm>
        </p:spPr>
        <p:txBody>
          <a:bodyPr anchor="ctr"/>
          <a:lstStyle/>
          <a:p>
            <a:pPr lvl="0"/>
            <a:r>
              <a:rPr lang="hu-HU" dirty="0"/>
              <a:t>Rajka – </a:t>
            </a:r>
            <a:r>
              <a:rPr lang="hu-HU" dirty="0" err="1"/>
              <a:t>Rusovce</a:t>
            </a:r>
            <a:endParaRPr lang="en-GB" dirty="0"/>
          </a:p>
          <a:p>
            <a:pPr lvl="0">
              <a:spcBef>
                <a:spcPts val="1800"/>
              </a:spcBef>
            </a:pPr>
            <a:r>
              <a:rPr lang="hu-HU" sz="2800" i="1" dirty="0"/>
              <a:t>GYSEV – ŽSR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418487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Location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89902D8-5F22-8587-43B6-8EC63599B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14" y="1125538"/>
            <a:ext cx="4536504" cy="4972706"/>
          </a:xfrm>
          <a:prstGeom prst="rect">
            <a:avLst/>
          </a:prstGeom>
        </p:spPr>
      </p:pic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6292778E-39F2-C2EA-5C1E-5A7B24C391C4}"/>
              </a:ext>
            </a:extLst>
          </p:cNvPr>
          <p:cNvCxnSpPr/>
          <p:nvPr/>
        </p:nvCxnSpPr>
        <p:spPr bwMode="auto">
          <a:xfrm flipV="1">
            <a:off x="2950266" y="3073908"/>
            <a:ext cx="720000" cy="720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églalap 5">
            <a:extLst>
              <a:ext uri="{FF2B5EF4-FFF2-40B4-BE49-F238E27FC236}">
                <a16:creationId xmlns:a16="http://schemas.microsoft.com/office/drawing/2014/main" id="{FEEBEEE1-F57D-4FE7-C2E1-C7579F83FF80}"/>
              </a:ext>
            </a:extLst>
          </p:cNvPr>
          <p:cNvSpPr/>
          <p:nvPr/>
        </p:nvSpPr>
        <p:spPr>
          <a:xfrm>
            <a:off x="3690027" y="2749872"/>
            <a:ext cx="1037027" cy="9679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1E9A9245-8962-0807-1E0F-84ED8AFA150E}"/>
              </a:ext>
            </a:extLst>
          </p:cNvPr>
          <p:cNvCxnSpPr>
            <a:cxnSpLocks/>
          </p:cNvCxnSpPr>
          <p:nvPr/>
        </p:nvCxnSpPr>
        <p:spPr>
          <a:xfrm flipV="1">
            <a:off x="4727054" y="2493690"/>
            <a:ext cx="3046950" cy="256183"/>
          </a:xfrm>
          <a:prstGeom prst="straightConnector1">
            <a:avLst/>
          </a:prstGeom>
          <a:ln w="19050">
            <a:solidFill>
              <a:srgbClr val="1E8A4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Kép 9">
            <a:extLst>
              <a:ext uri="{FF2B5EF4-FFF2-40B4-BE49-F238E27FC236}">
                <a16:creationId xmlns:a16="http://schemas.microsoft.com/office/drawing/2014/main" id="{695B4370-E549-50AB-288A-804E1E8BE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830" y="2224130"/>
            <a:ext cx="5669023" cy="329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1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Task force</a:t>
            </a:r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F034914-B3DF-184C-1960-A8378F59A04C}"/>
              </a:ext>
            </a:extLst>
          </p:cNvPr>
          <p:cNvSpPr txBox="1"/>
          <p:nvPr/>
        </p:nvSpPr>
        <p:spPr>
          <a:xfrm>
            <a:off x="1037832" y="1197546"/>
            <a:ext cx="8424936" cy="438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Task force leader IM:</a:t>
            </a:r>
            <a:r>
              <a:rPr lang="cs-CZ" sz="27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GYSEV (Mr József Bencsics)</a:t>
            </a:r>
            <a:endParaRPr lang="hu-HU" sz="2700" dirty="0">
              <a:solidFill>
                <a:srgbClr val="5756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Participating IM</a:t>
            </a:r>
            <a:r>
              <a:rPr lang="hu-HU" sz="27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en-GB" sz="27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r>
              <a:rPr lang="cs-CZ" sz="27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GYSEV, ŽSR</a:t>
            </a:r>
            <a:endParaRPr lang="hu-HU" sz="2700" dirty="0">
              <a:solidFill>
                <a:srgbClr val="5756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1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7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Participating RUs:</a:t>
            </a:r>
            <a:r>
              <a:rPr lang="hu-HU" sz="27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0" lvl="1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u-HU" altLang="cs-CZ" sz="2700" dirty="0">
              <a:solidFill>
                <a:srgbClr val="5756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1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u-HU" altLang="cs-CZ" sz="2700" dirty="0">
              <a:solidFill>
                <a:srgbClr val="5756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1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u-HU" altLang="cs-CZ" sz="2700" dirty="0">
              <a:solidFill>
                <a:srgbClr val="5756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lvl="1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cs-CZ" sz="27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Last meeting: 24 </a:t>
            </a:r>
            <a:r>
              <a:rPr lang="hu-HU" altLang="cs-CZ" sz="2700" dirty="0" err="1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February</a:t>
            </a:r>
            <a:r>
              <a:rPr lang="hu-HU" altLang="cs-CZ" sz="27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2022</a:t>
            </a:r>
            <a:endParaRPr lang="en-US" altLang="cs-CZ" sz="2700" dirty="0">
              <a:solidFill>
                <a:srgbClr val="5756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B1FFF1B-5412-AAFF-3075-073FA99A17C5}"/>
              </a:ext>
            </a:extLst>
          </p:cNvPr>
          <p:cNvSpPr txBox="1"/>
          <p:nvPr/>
        </p:nvSpPr>
        <p:spPr>
          <a:xfrm>
            <a:off x="1432845" y="3069754"/>
            <a:ext cx="6096000" cy="2424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METRANS</a:t>
            </a:r>
          </a:p>
          <a:p>
            <a:pPr marL="60958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ZSSK CARGO</a:t>
            </a:r>
          </a:p>
          <a:p>
            <a:pPr marL="60958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RCH </a:t>
            </a:r>
          </a:p>
          <a:p>
            <a:pPr marL="60958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GYSEV </a:t>
            </a:r>
            <a:r>
              <a:rPr lang="hu-HU" sz="2000" dirty="0" err="1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Cargo</a:t>
            </a:r>
            <a:endParaRPr lang="hu-HU" sz="2000" dirty="0">
              <a:solidFill>
                <a:srgbClr val="5756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0958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>
              <a:solidFill>
                <a:srgbClr val="5756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0ACE2A32-42FB-F864-D126-7B1E19569244}"/>
              </a:ext>
            </a:extLst>
          </p:cNvPr>
          <p:cNvSpPr txBox="1"/>
          <p:nvPr/>
        </p:nvSpPr>
        <p:spPr>
          <a:xfrm>
            <a:off x="3793771" y="3069754"/>
            <a:ext cx="6096000" cy="142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58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PKPCI</a:t>
            </a:r>
          </a:p>
          <a:p>
            <a:pPr marL="60958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CER</a:t>
            </a:r>
          </a:p>
          <a:p>
            <a:pPr marL="609585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57565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TrainHungary</a:t>
            </a:r>
            <a:endParaRPr lang="hu-HU" sz="2000" dirty="0">
              <a:solidFill>
                <a:srgbClr val="57565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F4FE797-6786-9E45-911B-54630BBFE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327" y="2925738"/>
            <a:ext cx="1311736" cy="100811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556E9AD-1854-B152-2DF5-0ED210D5A3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97" y="1416688"/>
            <a:ext cx="1195136" cy="12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0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511030" y="0"/>
            <a:ext cx="2516629" cy="505988"/>
          </a:xfrm>
        </p:spPr>
        <p:txBody>
          <a:bodyPr/>
          <a:lstStyle/>
          <a:p>
            <a:r>
              <a:rPr lang="en-GB" dirty="0"/>
              <a:t>Figures</a:t>
            </a:r>
          </a:p>
        </p:txBody>
      </p:sp>
      <p:sp>
        <p:nvSpPr>
          <p:cNvPr id="9" name="Szövegdoboz 6"/>
          <p:cNvSpPr txBox="1"/>
          <p:nvPr/>
        </p:nvSpPr>
        <p:spPr>
          <a:xfrm>
            <a:off x="9983638" y="1485578"/>
            <a:ext cx="155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u="none" dirty="0"/>
              <a:t>Source: </a:t>
            </a:r>
            <a:r>
              <a:rPr lang="hu-HU" sz="1000" dirty="0"/>
              <a:t>National </a:t>
            </a:r>
            <a:r>
              <a:rPr lang="hu-HU" sz="1000" dirty="0" err="1"/>
              <a:t>system</a:t>
            </a:r>
            <a:endParaRPr lang="en-GB" sz="1000" u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0187374" y="4512236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There</a:t>
            </a:r>
            <a:r>
              <a:rPr lang="hu-HU" sz="1000" dirty="0"/>
              <a:t> </a:t>
            </a:r>
            <a:r>
              <a:rPr lang="en-GB" sz="1000" dirty="0"/>
              <a:t>were</a:t>
            </a:r>
            <a:r>
              <a:rPr lang="hu-HU" sz="1000" dirty="0"/>
              <a:t> a</a:t>
            </a:r>
            <a:r>
              <a:rPr lang="en-GB" sz="1000" dirty="0"/>
              <a:t> partial closures</a:t>
            </a:r>
            <a:r>
              <a:rPr lang="hu-HU" sz="1000" dirty="0"/>
              <a:t>in 2018 </a:t>
            </a:r>
            <a:r>
              <a:rPr lang="hu-HU" sz="1000" dirty="0" err="1"/>
              <a:t>due</a:t>
            </a:r>
            <a:r>
              <a:rPr lang="hu-HU" sz="1000" dirty="0"/>
              <a:t> </a:t>
            </a:r>
            <a:r>
              <a:rPr lang="hu-HU" sz="1000" dirty="0" err="1"/>
              <a:t>to</a:t>
            </a:r>
            <a:r>
              <a:rPr lang="hu-HU" sz="1000" dirty="0"/>
              <a:t> </a:t>
            </a:r>
            <a:r>
              <a:rPr lang="hu-HU" sz="1000" dirty="0" err="1"/>
              <a:t>bridge</a:t>
            </a:r>
            <a:r>
              <a:rPr lang="hu-HU" sz="1000" dirty="0"/>
              <a:t> </a:t>
            </a:r>
            <a:r>
              <a:rPr lang="hu-HU" sz="1000" dirty="0" err="1"/>
              <a:t>reconstruction</a:t>
            </a:r>
            <a:endParaRPr lang="en-GB" sz="1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88115"/>
              </p:ext>
            </p:extLst>
          </p:nvPr>
        </p:nvGraphicFramePr>
        <p:xfrm>
          <a:off x="1486694" y="1125538"/>
          <a:ext cx="87129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601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798829-EB8E-0F8A-1048-6600E4A965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Average</a:t>
            </a:r>
            <a:r>
              <a:rPr lang="hu-HU" dirty="0"/>
              <a:t> </a:t>
            </a:r>
            <a:r>
              <a:rPr lang="hu-HU" dirty="0" err="1"/>
              <a:t>dwelling</a:t>
            </a:r>
            <a:r>
              <a:rPr lang="hu-HU" dirty="0"/>
              <a:t> </a:t>
            </a:r>
            <a:r>
              <a:rPr lang="hu-HU" dirty="0" err="1"/>
              <a:t>time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8221F95-469C-BD22-3563-CD8C617ED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Dwelling time: stable trend, general decrease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Facts</a:t>
            </a:r>
          </a:p>
          <a:p>
            <a:pPr marL="1066785" lvl="1" indent="-457200" algn="l">
              <a:buFont typeface="Arial" panose="020B0604020202020204" pitchFamily="34" charset="0"/>
              <a:buChar char="•"/>
            </a:pPr>
            <a:r>
              <a:rPr lang="en-AU" sz="2400" dirty="0"/>
              <a:t>Di</a:t>
            </a:r>
            <a:r>
              <a:rPr lang="hu-HU" sz="2400" dirty="0" err="1"/>
              <a:t>st</a:t>
            </a:r>
            <a:r>
              <a:rPr lang="en-AU" sz="2400" dirty="0" err="1"/>
              <a:t>ortion</a:t>
            </a:r>
            <a:r>
              <a:rPr lang="en-AU" sz="2400" dirty="0"/>
              <a:t> due to ad-hoc trains</a:t>
            </a:r>
            <a:r>
              <a:rPr lang="hu-HU" sz="2400" dirty="0"/>
              <a:t> </a:t>
            </a:r>
            <a:r>
              <a:rPr lang="hu-HU" sz="2400" dirty="0" err="1"/>
              <a:t>or</a:t>
            </a:r>
            <a:r>
              <a:rPr lang="hu-HU" sz="2400" dirty="0"/>
              <a:t> </a:t>
            </a:r>
            <a:r>
              <a:rPr lang="hu-HU" sz="2400" dirty="0" err="1"/>
              <a:t>earlier</a:t>
            </a:r>
            <a:r>
              <a:rPr lang="hu-HU" sz="2400" dirty="0"/>
              <a:t> </a:t>
            </a:r>
            <a:r>
              <a:rPr lang="hu-HU" sz="2400" dirty="0" err="1"/>
              <a:t>arrivals</a:t>
            </a:r>
            <a:endParaRPr lang="en-AU" sz="2400" dirty="0"/>
          </a:p>
          <a:p>
            <a:pPr marL="1066785" lvl="1" indent="-457200" algn="l">
              <a:buFont typeface="Arial" panose="020B0604020202020204" pitchFamily="34" charset="0"/>
              <a:buChar char="•"/>
            </a:pPr>
            <a:r>
              <a:rPr lang="en-AU" sz="2400" dirty="0"/>
              <a:t>Longer waiting times upon RUs’ request</a:t>
            </a:r>
          </a:p>
          <a:p>
            <a:pPr marL="1066785" lvl="1" indent="-457200" algn="l">
              <a:buFont typeface="Arial" panose="020B0604020202020204" pitchFamily="34" charset="0"/>
              <a:buChar char="•"/>
            </a:pPr>
            <a:r>
              <a:rPr lang="en-AU" sz="2400" dirty="0"/>
              <a:t>Changes in process time (e.g. increase of trusted handover)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Calculated values: time between </a:t>
            </a:r>
            <a:r>
              <a:rPr lang="hu-HU" dirty="0" err="1"/>
              <a:t>scheduled</a:t>
            </a:r>
            <a:r>
              <a:rPr lang="hu-HU" dirty="0"/>
              <a:t> </a:t>
            </a:r>
            <a:r>
              <a:rPr lang="en-AU" dirty="0"/>
              <a:t>arrival and departure + possible delays</a:t>
            </a:r>
            <a:r>
              <a:rPr lang="hu-HU" dirty="0"/>
              <a:t> (</a:t>
            </a:r>
            <a:r>
              <a:rPr lang="hu-HU" dirty="0" err="1"/>
              <a:t>beyond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)</a:t>
            </a:r>
            <a:endParaRPr lang="en-A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Initial calculations: yearly average below 120 minutes</a:t>
            </a:r>
          </a:p>
        </p:txBody>
      </p:sp>
    </p:spTree>
    <p:extLst>
      <p:ext uri="{BB962C8B-B14F-4D97-AF65-F5344CB8AC3E}">
        <p14:creationId xmlns:p14="http://schemas.microsoft.com/office/powerpoint/2010/main" val="390591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247467"/>
      </p:ext>
    </p:extLst>
  </p:cSld>
  <p:clrMapOvr>
    <a:masterClrMapping/>
  </p:clrMapOvr>
</p:sld>
</file>

<file path=ppt/theme/theme1.xml><?xml version="1.0" encoding="utf-8"?>
<a:theme xmlns:a="http://schemas.openxmlformats.org/drawingml/2006/main" name="RFC7 Presentation template 2019">
  <a:themeElements>
    <a:clrScheme name="RFC 7">
      <a:dk1>
        <a:srgbClr val="57565A"/>
      </a:dk1>
      <a:lt1>
        <a:sysClr val="window" lastClr="FFFFFF"/>
      </a:lt1>
      <a:dk2>
        <a:srgbClr val="038A63"/>
      </a:dk2>
      <a:lt2>
        <a:srgbClr val="007D6B"/>
      </a:lt2>
      <a:accent1>
        <a:srgbClr val="B0C615"/>
      </a:accent1>
      <a:accent2>
        <a:srgbClr val="99B332"/>
      </a:accent2>
      <a:accent3>
        <a:srgbClr val="7AAE3B"/>
      </a:accent3>
      <a:accent4>
        <a:srgbClr val="5CA944"/>
      </a:accent4>
      <a:accent5>
        <a:srgbClr val="31A050"/>
      </a:accent5>
      <a:accent6>
        <a:srgbClr val="06975A"/>
      </a:accent6>
      <a:hlink>
        <a:srgbClr val="2F8299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2116E7C8-A73D-450C-90E1-2A372A2DEAF4}" vid="{FB81A1B6-0E3F-4574-B7E9-01949D8EDCD0}"/>
    </a:ext>
  </a:extLst>
</a:theme>
</file>

<file path=ppt/theme/theme2.xml><?xml version="1.0" encoding="utf-8"?>
<a:theme xmlns:a="http://schemas.openxmlformats.org/drawingml/2006/main" name="Egyéni tervezés">
  <a:themeElements>
    <a:clrScheme name="RFC 7">
      <a:dk1>
        <a:srgbClr val="57565A"/>
      </a:dk1>
      <a:lt1>
        <a:sysClr val="window" lastClr="FFFFFF"/>
      </a:lt1>
      <a:dk2>
        <a:srgbClr val="038A63"/>
      </a:dk2>
      <a:lt2>
        <a:srgbClr val="007D6B"/>
      </a:lt2>
      <a:accent1>
        <a:srgbClr val="B0C615"/>
      </a:accent1>
      <a:accent2>
        <a:srgbClr val="99B332"/>
      </a:accent2>
      <a:accent3>
        <a:srgbClr val="7AAE3B"/>
      </a:accent3>
      <a:accent4>
        <a:srgbClr val="5CA944"/>
      </a:accent4>
      <a:accent5>
        <a:srgbClr val="31A050"/>
      </a:accent5>
      <a:accent6>
        <a:srgbClr val="06975A"/>
      </a:accent6>
      <a:hlink>
        <a:srgbClr val="2F8299"/>
      </a:hlink>
      <a:folHlink>
        <a:srgbClr val="8C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2116E7C8-A73D-450C-90E1-2A372A2DEAF4}" vid="{255B9A1C-C8A9-4131-8D50-9544AAC229E0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d2f837-3522-4cd3-a27d-7f7e0a8b53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B1A7A34F7CE6D74EB3A25FE9F7A2BF44" ma:contentTypeVersion="14" ma:contentTypeDescription="Új dokumentum létrehozása." ma:contentTypeScope="" ma:versionID="c62664276e438d7b4fcd090f04171e92">
  <xsd:schema xmlns:xsd="http://www.w3.org/2001/XMLSchema" xmlns:xs="http://www.w3.org/2001/XMLSchema" xmlns:p="http://schemas.microsoft.com/office/2006/metadata/properties" xmlns:ns3="1ad2f837-3522-4cd3-a27d-7f7e0a8b5374" xmlns:ns4="7a0aee0a-d7ce-4598-95aa-6d67a3aa07bc" targetNamespace="http://schemas.microsoft.com/office/2006/metadata/properties" ma:root="true" ma:fieldsID="e2eaf220aeb0ab6a6e1f8ae69e1cd810" ns3:_="" ns4:_="">
    <xsd:import namespace="1ad2f837-3522-4cd3-a27d-7f7e0a8b5374"/>
    <xsd:import namespace="7a0aee0a-d7ce-4598-95aa-6d67a3aa07b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2f837-3522-4cd3-a27d-7f7e0a8b53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aee0a-d7ce-4598-95aa-6d67a3aa07b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5B7B7E-836F-4C29-A3A0-C5B8E190A0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C84376-1D44-4C3F-B00A-BE38D600748E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7a0aee0a-d7ce-4598-95aa-6d67a3aa07bc"/>
    <ds:schemaRef ds:uri="1ad2f837-3522-4cd3-a27d-7f7e0a8b537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E2DE7E-B30B-464D-9A8C-1331BBB30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2f837-3522-4cd3-a27d-7f7e0a8b5374"/>
    <ds:schemaRef ds:uri="7a0aee0a-d7ce-4598-95aa-6d67a3aa07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RFC7 Presentation template 2021</Template>
  <TotalTime>3062</TotalTime>
  <Words>183</Words>
  <Application>Microsoft Office PowerPoint</Application>
  <PresentationFormat>Egyéni</PresentationFormat>
  <Paragraphs>39</Paragraphs>
  <Slides>6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Arial</vt:lpstr>
      <vt:lpstr>Calibri</vt:lpstr>
      <vt:lpstr>Open Sans</vt:lpstr>
      <vt:lpstr>Open Sans Light</vt:lpstr>
      <vt:lpstr>Open Sans Semibold</vt:lpstr>
      <vt:lpstr>RFC7 Presentation template 2019</vt:lpstr>
      <vt:lpstr>Egyéni tervezés</vt:lpstr>
      <vt:lpstr>Task force report</vt:lpstr>
      <vt:lpstr>Location</vt:lpstr>
      <vt:lpstr>Task force</vt:lpstr>
      <vt:lpstr>Figures</vt:lpstr>
      <vt:lpstr>Average dwelling time</vt:lpstr>
      <vt:lpstr>PowerPoint-bemutató</vt:lpstr>
    </vt:vector>
  </TitlesOfParts>
  <Company>MAV Zrt.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force report</dc:title>
  <dc:creator>Czakó Lőrinc</dc:creator>
  <cp:lastModifiedBy>Háry Márk</cp:lastModifiedBy>
  <cp:revision>74</cp:revision>
  <dcterms:created xsi:type="dcterms:W3CDTF">2021-01-15T11:51:58Z</dcterms:created>
  <dcterms:modified xsi:type="dcterms:W3CDTF">2023-10-13T09:44:04Z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0x010100B1A7A34F7CE6D74EB3A25FE9F7A2BF44</vt:lpwstr>
  </property>
</Properties>
</file>